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50"/>
  </p:notesMasterIdLst>
  <p:handoutMasterIdLst>
    <p:handoutMasterId r:id="rId51"/>
  </p:handoutMasterIdLst>
  <p:sldIdLst>
    <p:sldId id="256" r:id="rId5"/>
    <p:sldId id="306" r:id="rId6"/>
    <p:sldId id="308" r:id="rId7"/>
    <p:sldId id="327" r:id="rId8"/>
    <p:sldId id="309" r:id="rId9"/>
    <p:sldId id="328" r:id="rId10"/>
    <p:sldId id="330" r:id="rId11"/>
    <p:sldId id="329" r:id="rId12"/>
    <p:sldId id="310" r:id="rId13"/>
    <p:sldId id="337" r:id="rId14"/>
    <p:sldId id="331" r:id="rId15"/>
    <p:sldId id="311" r:id="rId16"/>
    <p:sldId id="332" r:id="rId17"/>
    <p:sldId id="312" r:id="rId18"/>
    <p:sldId id="334" r:id="rId19"/>
    <p:sldId id="335" r:id="rId20"/>
    <p:sldId id="336" r:id="rId21"/>
    <p:sldId id="313" r:id="rId22"/>
    <p:sldId id="340" r:id="rId23"/>
    <p:sldId id="341" r:id="rId24"/>
    <p:sldId id="342" r:id="rId25"/>
    <p:sldId id="314" r:id="rId26"/>
    <p:sldId id="338" r:id="rId27"/>
    <p:sldId id="339" r:id="rId28"/>
    <p:sldId id="315" r:id="rId29"/>
    <p:sldId id="316" r:id="rId30"/>
    <p:sldId id="343" r:id="rId31"/>
    <p:sldId id="344" r:id="rId32"/>
    <p:sldId id="350" r:id="rId33"/>
    <p:sldId id="307" r:id="rId34"/>
    <p:sldId id="317" r:id="rId35"/>
    <p:sldId id="333" r:id="rId36"/>
    <p:sldId id="345" r:id="rId37"/>
    <p:sldId id="319" r:id="rId38"/>
    <p:sldId id="320" r:id="rId39"/>
    <p:sldId id="321" r:id="rId40"/>
    <p:sldId id="349" r:id="rId41"/>
    <p:sldId id="322" r:id="rId42"/>
    <p:sldId id="323" r:id="rId43"/>
    <p:sldId id="346" r:id="rId44"/>
    <p:sldId id="324" r:id="rId45"/>
    <p:sldId id="347" r:id="rId46"/>
    <p:sldId id="348" r:id="rId47"/>
    <p:sldId id="325" r:id="rId48"/>
    <p:sldId id="326" r:id="rId49"/>
  </p:sldIdLst>
  <p:sldSz cx="9144000" cy="5143500" type="screen16x9"/>
  <p:notesSz cx="6858000" cy="9144000"/>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C2F"/>
    <a:srgbClr val="00E070"/>
    <a:srgbClr val="DC3328"/>
    <a:srgbClr val="FAEF1F"/>
    <a:srgbClr val="00D5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12" autoAdjust="0"/>
    <p:restoredTop sz="72481"/>
  </p:normalViewPr>
  <p:slideViewPr>
    <p:cSldViewPr snapToGrid="0" snapToObjects="1" showGuides="1">
      <p:cViewPr varScale="1">
        <p:scale>
          <a:sx n="128" d="100"/>
          <a:sy n="128" d="100"/>
        </p:scale>
        <p:origin x="320" y="16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50" d="100"/>
          <a:sy n="150" d="100"/>
        </p:scale>
        <p:origin x="608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dirty="0">
              <a:latin typeface="Arial" panose="020B0604020202020204" pitchFamily="34" charset="0"/>
            </a:endParaRP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279B33-A94D-4C8C-88C2-619932967EF3}" type="datetimeFigureOut">
              <a:rPr lang="fr-CH" smtClean="0">
                <a:latin typeface="Arial" panose="020B0604020202020204" pitchFamily="34" charset="0"/>
              </a:rPr>
              <a:t>15.05.23</a:t>
            </a:fld>
            <a:endParaRPr lang="fr-CH" dirty="0">
              <a:latin typeface="Arial" panose="020B0604020202020204" pitchFamily="34"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dirty="0">
              <a:latin typeface="Arial" panose="020B0604020202020204" pitchFamily="34" charset="0"/>
            </a:endParaRP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F4AF0-8439-436D-BEF0-52070F19E1B6}" type="slidenum">
              <a:rPr lang="fr-CH" smtClean="0">
                <a:latin typeface="Arial" panose="020B0604020202020204" pitchFamily="34" charset="0"/>
              </a:rPr>
              <a:t>‹#›</a:t>
            </a:fld>
            <a:endParaRPr lang="fr-CH" dirty="0">
              <a:latin typeface="Arial" panose="020B0604020202020204" pitchFamily="34" charset="0"/>
            </a:endParaRPr>
          </a:p>
        </p:txBody>
      </p:sp>
    </p:spTree>
    <p:extLst>
      <p:ext uri="{BB962C8B-B14F-4D97-AF65-F5344CB8AC3E}">
        <p14:creationId xmlns:p14="http://schemas.microsoft.com/office/powerpoint/2010/main" val="13249056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F8103E42-5239-1A40-AD33-3EE7E9DDF5FD}" type="datetimeFigureOut">
              <a:rPr lang="fr-FR" smtClean="0"/>
              <a:pPr/>
              <a:t>15/05/2023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4CF50783-AAED-1941-8BCC-9F6140F0A6B1}" type="slidenum">
              <a:rPr lang="fr-FR" smtClean="0"/>
              <a:pPr/>
              <a:t>‹#›</a:t>
            </a:fld>
            <a:endParaRPr lang="fr-FR" dirty="0"/>
          </a:p>
        </p:txBody>
      </p:sp>
    </p:spTree>
    <p:extLst>
      <p:ext uri="{BB962C8B-B14F-4D97-AF65-F5344CB8AC3E}">
        <p14:creationId xmlns:p14="http://schemas.microsoft.com/office/powerpoint/2010/main" val="726742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a:t>
            </a:fld>
            <a:endParaRPr lang="fr-FR" dirty="0"/>
          </a:p>
        </p:txBody>
      </p:sp>
    </p:spTree>
    <p:extLst>
      <p:ext uri="{BB962C8B-B14F-4D97-AF65-F5344CB8AC3E}">
        <p14:creationId xmlns:p14="http://schemas.microsoft.com/office/powerpoint/2010/main" val="3623600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10</a:t>
            </a:fld>
            <a:endParaRPr lang="fr-FR" dirty="0"/>
          </a:p>
        </p:txBody>
      </p:sp>
    </p:spTree>
    <p:extLst>
      <p:ext uri="{BB962C8B-B14F-4D97-AF65-F5344CB8AC3E}">
        <p14:creationId xmlns:p14="http://schemas.microsoft.com/office/powerpoint/2010/main" val="263003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Edge detection is part of contour-based segmentation methods where the goal is to separate objects from the background. An edge is a sharp transition in intensity, in other word it is a part of the image where there is an sharp transition between one </a:t>
            </a:r>
            <a:r>
              <a:rPr lang="en-GB" dirty="0" err="1"/>
              <a:t>gray</a:t>
            </a:r>
            <a:r>
              <a:rPr lang="en-GB" dirty="0"/>
              <a:t> level and another.</a:t>
            </a:r>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11</a:t>
            </a:fld>
            <a:endParaRPr lang="fr-FR" dirty="0"/>
          </a:p>
        </p:txBody>
      </p:sp>
    </p:spTree>
    <p:extLst>
      <p:ext uri="{BB962C8B-B14F-4D97-AF65-F5344CB8AC3E}">
        <p14:creationId xmlns:p14="http://schemas.microsoft.com/office/powerpoint/2010/main" val="1510426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12</a:t>
            </a:fld>
            <a:endParaRPr lang="fr-FR" dirty="0"/>
          </a:p>
        </p:txBody>
      </p:sp>
    </p:spTree>
    <p:extLst>
      <p:ext uri="{BB962C8B-B14F-4D97-AF65-F5344CB8AC3E}">
        <p14:creationId xmlns:p14="http://schemas.microsoft.com/office/powerpoint/2010/main" val="4068734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First using the second derivative instead of the first one can be a good idea beacause often it is easier to find zeros than a local maximum in a image.</a:t>
            </a:r>
          </a:p>
          <a:p>
            <a:endParaRPr lang="en-CH" dirty="0"/>
          </a:p>
          <a:p>
            <a:r>
              <a:rPr lang="en-CH" dirty="0"/>
              <a:t>The most popular solution way proposed by David Marr and use laplacian of gaussian filter.</a:t>
            </a:r>
          </a:p>
          <a:p>
            <a:endParaRPr lang="en-CH" dirty="0"/>
          </a:p>
          <a:p>
            <a:r>
              <a:rPr lang="en-CH" dirty="0"/>
              <a:t>The main ideas are as follow: </a:t>
            </a:r>
          </a:p>
          <a:p>
            <a:r>
              <a:rPr lang="en-GB" dirty="0"/>
              <a:t>F</a:t>
            </a:r>
            <a:r>
              <a:rPr lang="en-CH" dirty="0"/>
              <a:t>irst we know that the noise will introduce false detections, but we may also want to decide which level of detail we want to keep and this can be done by applying a Gaussian filter before calculation of the second derivative and adjusting the value of sigma (the bigger the sigma, the bigger the smoothing).</a:t>
            </a:r>
          </a:p>
          <a:p>
            <a:r>
              <a:rPr lang="en-CH" dirty="0"/>
              <a:t>Then we c</a:t>
            </a:r>
            <a:r>
              <a:rPr lang="en-GB" dirty="0"/>
              <a:t>an</a:t>
            </a:r>
            <a:r>
              <a:rPr lang="en-CH" dirty="0"/>
              <a:t> compute the second derivative and find the zero-crossing points.</a:t>
            </a:r>
          </a:p>
          <a:p>
            <a:endParaRPr lang="en-CH" dirty="0"/>
          </a:p>
          <a:p>
            <a:r>
              <a:rPr lang="en-CH" dirty="0"/>
              <a:t>And here we can exploit the property of the convolution</a:t>
            </a:r>
            <a:r>
              <a:rPr lang="en-GB" dirty="0"/>
              <a:t> and we just have to convolve the image by the second derivative of a Gaussian and find the zero crossing of the resulting image.</a:t>
            </a:r>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13</a:t>
            </a:fld>
            <a:endParaRPr lang="fr-FR" dirty="0"/>
          </a:p>
        </p:txBody>
      </p:sp>
    </p:spTree>
    <p:extLst>
      <p:ext uri="{BB962C8B-B14F-4D97-AF65-F5344CB8AC3E}">
        <p14:creationId xmlns:p14="http://schemas.microsoft.com/office/powerpoint/2010/main" val="3418778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main motivation of the mathematical morphology is to post-process the results of a segmentation method because often noise creates many problems such that artifact or holes in the segmented images.  </a:t>
            </a:r>
          </a:p>
          <a:p>
            <a:endParaRPr lang="en-CH" dirty="0"/>
          </a:p>
          <a:p>
            <a:r>
              <a:rPr lang="en-CH" dirty="0"/>
              <a:t>So they are 4 basics operators which are dilation, erosion, opening and closing.</a:t>
            </a:r>
          </a:p>
        </p:txBody>
      </p:sp>
      <p:sp>
        <p:nvSpPr>
          <p:cNvPr id="4" name="Slide Number Placeholder 3"/>
          <p:cNvSpPr>
            <a:spLocks noGrp="1"/>
          </p:cNvSpPr>
          <p:nvPr>
            <p:ph type="sldNum" sz="quarter" idx="5"/>
          </p:nvPr>
        </p:nvSpPr>
        <p:spPr/>
        <p:txBody>
          <a:bodyPr/>
          <a:lstStyle/>
          <a:p>
            <a:fld id="{4CF50783-AAED-1941-8BCC-9F6140F0A6B1}" type="slidenum">
              <a:rPr lang="fr-FR" smtClean="0"/>
              <a:pPr/>
              <a:t>14</a:t>
            </a:fld>
            <a:endParaRPr lang="fr-FR" dirty="0"/>
          </a:p>
        </p:txBody>
      </p:sp>
    </p:spTree>
    <p:extLst>
      <p:ext uri="{BB962C8B-B14F-4D97-AF65-F5344CB8AC3E}">
        <p14:creationId xmlns:p14="http://schemas.microsoft.com/office/powerpoint/2010/main" val="382201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So the main idea in mathematical morphology is to compare our image X by a structuring element B.</a:t>
            </a:r>
          </a:p>
          <a:p>
            <a:endParaRPr lang="en-CH" dirty="0"/>
          </a:p>
          <a:p>
            <a:r>
              <a:rPr lang="en-CH" dirty="0"/>
              <a:t>For dilation, the results of X dilated by B will be all the points in the image that can be written as the sum of a point of an object in X and a point of object in the structuring element. So here if we take X as a binary mask the results will be X union X translated by the vector (0,1) union X translated by (1,0) union X translated by (1,1). So the dilation is the union of the translation of X by all b in the structuring element. Dilation will close the holes that are smaller than the structuring element but the object will get bigger</a:t>
            </a:r>
          </a:p>
          <a:p>
            <a:endParaRPr lang="en-CH" dirty="0"/>
          </a:p>
          <a:p>
            <a:r>
              <a:rPr lang="en-CH" dirty="0"/>
              <a:t>On the opposite, the erosion will result in all the points in X such that those points stay in X after a translation of any b in the structuring element. So erosion is the intersection of the translation of X by all -b in the structuring element. This time, erosion will remove everything that is smaller than the structuring element.</a:t>
            </a:r>
          </a:p>
          <a:p>
            <a:endParaRPr lang="en-CH" dirty="0"/>
          </a:p>
          <a:p>
            <a:r>
              <a:rPr lang="en-CH" dirty="0"/>
              <a:t>Under some assumptions one can show that doing a </a:t>
            </a:r>
            <a:r>
              <a:rPr lang="en-GB" dirty="0"/>
              <a:t>dilation is equivalent to eroding the background.</a:t>
            </a:r>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15</a:t>
            </a:fld>
            <a:endParaRPr lang="fr-FR" dirty="0"/>
          </a:p>
        </p:txBody>
      </p:sp>
    </p:spTree>
    <p:extLst>
      <p:ext uri="{BB962C8B-B14F-4D97-AF65-F5344CB8AC3E}">
        <p14:creationId xmlns:p14="http://schemas.microsoft.com/office/powerpoint/2010/main" val="3403465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opening is an erosion followed by a dilation. This will keep the inside of the object</a:t>
            </a:r>
          </a:p>
          <a:p>
            <a:endParaRPr lang="en-GB" dirty="0"/>
          </a:p>
          <a:p>
            <a:endParaRPr lang="en-GB" dirty="0"/>
          </a:p>
          <a:p>
            <a:r>
              <a:rPr lang="en-GB" dirty="0"/>
              <a:t>A closing is a dilation followed by an erosion. It “closes” the holes so it, first of all, dilates to close them, and then erodes to get back to the original shape.</a:t>
            </a:r>
          </a:p>
          <a:p>
            <a:endParaRPr lang="en-GB" dirty="0"/>
          </a:p>
          <a:p>
            <a:r>
              <a:rPr lang="en-GB" dirty="0"/>
              <a:t>So to summarize, Opening removes small objects while Closing Removes small holes.</a:t>
            </a:r>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16</a:t>
            </a:fld>
            <a:endParaRPr lang="fr-FR" dirty="0"/>
          </a:p>
        </p:txBody>
      </p:sp>
    </p:spTree>
    <p:extLst>
      <p:ext uri="{BB962C8B-B14F-4D97-AF65-F5344CB8AC3E}">
        <p14:creationId xmlns:p14="http://schemas.microsoft.com/office/powerpoint/2010/main" val="2177634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17</a:t>
            </a:fld>
            <a:endParaRPr lang="fr-FR" dirty="0"/>
          </a:p>
        </p:txBody>
      </p:sp>
    </p:spTree>
    <p:extLst>
      <p:ext uri="{BB962C8B-B14F-4D97-AF65-F5344CB8AC3E}">
        <p14:creationId xmlns:p14="http://schemas.microsoft.com/office/powerpoint/2010/main" val="3150865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18</a:t>
            </a:fld>
            <a:endParaRPr lang="fr-FR" dirty="0"/>
          </a:p>
        </p:txBody>
      </p:sp>
    </p:spTree>
    <p:extLst>
      <p:ext uri="{BB962C8B-B14F-4D97-AF65-F5344CB8AC3E}">
        <p14:creationId xmlns:p14="http://schemas.microsoft.com/office/powerpoint/2010/main" val="3245874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19</a:t>
            </a:fld>
            <a:endParaRPr lang="fr-FR" dirty="0"/>
          </a:p>
        </p:txBody>
      </p:sp>
    </p:spTree>
    <p:extLst>
      <p:ext uri="{BB962C8B-B14F-4D97-AF65-F5344CB8AC3E}">
        <p14:creationId xmlns:p14="http://schemas.microsoft.com/office/powerpoint/2010/main" val="1896191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2</a:t>
            </a:fld>
            <a:endParaRPr lang="fr-FR" dirty="0"/>
          </a:p>
        </p:txBody>
      </p:sp>
    </p:spTree>
    <p:extLst>
      <p:ext uri="{BB962C8B-B14F-4D97-AF65-F5344CB8AC3E}">
        <p14:creationId xmlns:p14="http://schemas.microsoft.com/office/powerpoint/2010/main" val="1153831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20</a:t>
            </a:fld>
            <a:endParaRPr lang="fr-FR" dirty="0"/>
          </a:p>
        </p:txBody>
      </p:sp>
    </p:spTree>
    <p:extLst>
      <p:ext uri="{BB962C8B-B14F-4D97-AF65-F5344CB8AC3E}">
        <p14:creationId xmlns:p14="http://schemas.microsoft.com/office/powerpoint/2010/main" val="516348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21</a:t>
            </a:fld>
            <a:endParaRPr lang="fr-FR" dirty="0"/>
          </a:p>
        </p:txBody>
      </p:sp>
    </p:spTree>
    <p:extLst>
      <p:ext uri="{BB962C8B-B14F-4D97-AF65-F5344CB8AC3E}">
        <p14:creationId xmlns:p14="http://schemas.microsoft.com/office/powerpoint/2010/main" val="314471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freeman code is a descriptor that represents the contour as a series of characters. From a starting position, the next point in the contour is coded by a number depending on which points of the eight directions it is linked regarding the point of interest. Explain the different direction coding</a:t>
            </a:r>
          </a:p>
          <a:p>
            <a:endParaRPr lang="en-GB" dirty="0"/>
          </a:p>
          <a:p>
            <a:r>
              <a:rPr lang="en-GB" dirty="0"/>
              <a:t>We’re able to store the contour in a very compact way because every point is coded on 3 bits maximum (0-7)</a:t>
            </a:r>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22</a:t>
            </a:fld>
            <a:endParaRPr lang="fr-FR" dirty="0"/>
          </a:p>
        </p:txBody>
      </p:sp>
    </p:spTree>
    <p:extLst>
      <p:ext uri="{BB962C8B-B14F-4D97-AF65-F5344CB8AC3E}">
        <p14:creationId xmlns:p14="http://schemas.microsoft.com/office/powerpoint/2010/main" val="4151137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then compare the chain of characters obtained by coding the contour to the chain of character of our objects (a cat or a dog for example). Two chains of characters are close if you can convert one to another using a small number of operations (edition distance).</a:t>
            </a:r>
          </a:p>
          <a:p>
            <a:endParaRPr lang="en-GB" dirty="0"/>
          </a:p>
          <a:p>
            <a:r>
              <a:rPr lang="en-GB" dirty="0"/>
              <a:t>Edition distance : (minimum number of elementary operations (insertion, suppression or substitution) that we have to do to convert one chain into the other)</a:t>
            </a:r>
          </a:p>
          <a:p>
            <a:endParaRPr lang="en-GB" dirty="0"/>
          </a:p>
          <a:p>
            <a:r>
              <a:rPr lang="en-GB" dirty="0"/>
              <a:t>Freeman code : Representation </a:t>
            </a:r>
          </a:p>
          <a:p>
            <a:r>
              <a:rPr lang="en-GB" dirty="0"/>
              <a:t>Edition distance : Similarity, used to classify </a:t>
            </a:r>
          </a:p>
          <a:p>
            <a:r>
              <a:rPr lang="en-GB" dirty="0"/>
              <a:t>Algorithm to calculate the edition distance: Fisher-Wagner algorithm, Find the minimum cost of operation iteratively.</a:t>
            </a:r>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23</a:t>
            </a:fld>
            <a:endParaRPr lang="fr-FR" dirty="0"/>
          </a:p>
        </p:txBody>
      </p:sp>
    </p:spTree>
    <p:extLst>
      <p:ext uri="{BB962C8B-B14F-4D97-AF65-F5344CB8AC3E}">
        <p14:creationId xmlns:p14="http://schemas.microsoft.com/office/powerpoint/2010/main" val="1720483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24</a:t>
            </a:fld>
            <a:endParaRPr lang="fr-FR" dirty="0"/>
          </a:p>
        </p:txBody>
      </p:sp>
    </p:spTree>
    <p:extLst>
      <p:ext uri="{BB962C8B-B14F-4D97-AF65-F5344CB8AC3E}">
        <p14:creationId xmlns:p14="http://schemas.microsoft.com/office/powerpoint/2010/main" val="689238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a representation of an image or a shape computed thanks to binary morphological operators. We are left with the skeleton, which is also called “medial axis” </a:t>
            </a:r>
          </a:p>
          <a:p>
            <a:r>
              <a:rPr lang="en-GB" dirty="0"/>
              <a:t> -We use skeletons in order to achieve faster processing and use less memory.</a:t>
            </a:r>
          </a:p>
          <a:p>
            <a:pPr marL="171450" indent="-171450">
              <a:buFontTx/>
              <a:buChar char="-"/>
            </a:pPr>
            <a:endParaRPr lang="en-GB" dirty="0"/>
          </a:p>
          <a:p>
            <a:pPr marL="171450" indent="-171450">
              <a:buFontTx/>
              <a:buChar char="-"/>
            </a:pPr>
            <a:r>
              <a:rPr lang="en-GB" dirty="0"/>
              <a:t>S(X) is the Union of all Sr(X). Sr(X) is difference between: the object (X) eroded by a small kernel (B)*r (r is the “iteration”) and the object (X) eroded by a small kernel (B) * r, opened by the same kernel B</a:t>
            </a:r>
          </a:p>
          <a:p>
            <a:pPr marL="171450" indent="-171450">
              <a:buFontTx/>
              <a:buChar char="-"/>
            </a:pPr>
            <a:endParaRPr lang="en-GB" dirty="0"/>
          </a:p>
          <a:p>
            <a:pPr marL="171450" indent="-171450">
              <a:buFontTx/>
              <a:buChar char="-"/>
            </a:pPr>
            <a:r>
              <a:rPr lang="en-GB" dirty="0"/>
              <a:t>If you keep out skeleton and re-dilate the skeleton correctly (with the right size of the kernel), you can find the original image without losses:</a:t>
            </a:r>
          </a:p>
          <a:p>
            <a:pPr marL="171450" indent="-171450">
              <a:buFontTx/>
              <a:buChar char="-"/>
            </a:pPr>
            <a:endParaRPr lang="en-GB" dirty="0"/>
          </a:p>
          <a:p>
            <a:pPr marL="171450" indent="-171450">
              <a:buFontTx/>
              <a:buChar char="-"/>
            </a:pPr>
            <a:r>
              <a:rPr lang="en-GB" dirty="0"/>
              <a:t>Values where r is big mean that the initial shape of the image was large around that point. </a:t>
            </a:r>
          </a:p>
          <a:p>
            <a:pPr marL="171450" indent="-171450">
              <a:buFontTx/>
              <a:buChar char="-"/>
            </a:pPr>
            <a:endParaRPr lang="en-GB" dirty="0"/>
          </a:p>
          <a:p>
            <a:pPr marL="171450" indent="-171450">
              <a:buFontTx/>
              <a:buChar char="-"/>
            </a:pPr>
            <a:r>
              <a:rPr lang="en-GB" dirty="0"/>
              <a:t>If we want to compare general shapes, we can take the morphological skeleton and just discard parts where r is small (=parts of the shape that are thin) and compare only the parts of the skeleton where r is larger than a chosen threshold!</a:t>
            </a:r>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25</a:t>
            </a:fld>
            <a:endParaRPr lang="fr-FR" dirty="0"/>
          </a:p>
        </p:txBody>
      </p:sp>
    </p:spTree>
    <p:extLst>
      <p:ext uri="{BB962C8B-B14F-4D97-AF65-F5344CB8AC3E}">
        <p14:creationId xmlns:p14="http://schemas.microsoft.com/office/powerpoint/2010/main" val="2156110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goal is to classify a sample based on its probability to belong to a class.</a:t>
            </a:r>
          </a:p>
        </p:txBody>
      </p:sp>
      <p:sp>
        <p:nvSpPr>
          <p:cNvPr id="4" name="Slide Number Placeholder 3"/>
          <p:cNvSpPr>
            <a:spLocks noGrp="1"/>
          </p:cNvSpPr>
          <p:nvPr>
            <p:ph type="sldNum" sz="quarter" idx="5"/>
          </p:nvPr>
        </p:nvSpPr>
        <p:spPr/>
        <p:txBody>
          <a:bodyPr/>
          <a:lstStyle/>
          <a:p>
            <a:fld id="{4CF50783-AAED-1941-8BCC-9F6140F0A6B1}" type="slidenum">
              <a:rPr lang="fr-FR" smtClean="0"/>
              <a:pPr/>
              <a:t>26</a:t>
            </a:fld>
            <a:endParaRPr lang="fr-FR" dirty="0"/>
          </a:p>
        </p:txBody>
      </p:sp>
    </p:spTree>
    <p:extLst>
      <p:ext uri="{BB962C8B-B14F-4D97-AF65-F5344CB8AC3E}">
        <p14:creationId xmlns:p14="http://schemas.microsoft.com/office/powerpoint/2010/main" val="1269477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27</a:t>
            </a:fld>
            <a:endParaRPr lang="fr-FR" dirty="0"/>
          </a:p>
        </p:txBody>
      </p:sp>
    </p:spTree>
    <p:extLst>
      <p:ext uri="{BB962C8B-B14F-4D97-AF65-F5344CB8AC3E}">
        <p14:creationId xmlns:p14="http://schemas.microsoft.com/office/powerpoint/2010/main" val="3611299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28</a:t>
            </a:fld>
            <a:endParaRPr lang="fr-FR" dirty="0"/>
          </a:p>
        </p:txBody>
      </p:sp>
    </p:spTree>
    <p:extLst>
      <p:ext uri="{BB962C8B-B14F-4D97-AF65-F5344CB8AC3E}">
        <p14:creationId xmlns:p14="http://schemas.microsoft.com/office/powerpoint/2010/main" val="1931363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29</a:t>
            </a:fld>
            <a:endParaRPr lang="fr-FR" dirty="0"/>
          </a:p>
        </p:txBody>
      </p:sp>
    </p:spTree>
    <p:extLst>
      <p:ext uri="{BB962C8B-B14F-4D97-AF65-F5344CB8AC3E}">
        <p14:creationId xmlns:p14="http://schemas.microsoft.com/office/powerpoint/2010/main" val="2030821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do image processing, sometimes we want to change the geometry of the image (rotate it, translate it or deform it ).</a:t>
            </a:r>
          </a:p>
          <a:p>
            <a:r>
              <a:rPr lang="en-GB" dirty="0"/>
              <a:t>For example, it can be very </a:t>
            </a:r>
            <a:r>
              <a:rPr lang="en-GB" dirty="0" err="1"/>
              <a:t>usefull</a:t>
            </a:r>
            <a:r>
              <a:rPr lang="en-GB" dirty="0"/>
              <a:t> in medical applications when we have images of the same scene coming from different machine and we want to compare then or overlap them.</a:t>
            </a:r>
          </a:p>
          <a:p>
            <a:r>
              <a:rPr lang="en-GB" dirty="0"/>
              <a:t>So, geometrical transformations are often used as a pre-processing step.</a:t>
            </a:r>
          </a:p>
          <a:p>
            <a:endParaRPr lang="en-GB" dirty="0"/>
          </a:p>
          <a:p>
            <a:r>
              <a:rPr lang="en-GB" dirty="0"/>
              <a:t>There are several types of transformations for instance we have translation, rotation, and scaling.</a:t>
            </a:r>
          </a:p>
          <a:p>
            <a:r>
              <a:rPr lang="en-GB" dirty="0"/>
              <a:t>All these 3 transformations can be represented as a linear transformation. So in a continuous 2D space, a linear transformation can be represented as a simple matrix multiplication where x and y are the original coordinate and u and v are the new coordinates after the transformation.</a:t>
            </a:r>
          </a:p>
          <a:p>
            <a:endParaRPr lang="en-GB" dirty="0"/>
          </a:p>
          <a:p>
            <a:r>
              <a:rPr lang="en-GB" dirty="0"/>
              <a:t>So we can basically perform translation, rotation and scaling by computing the right matrix and applying it to our coordinates. Here the only things that will change depending on the transformation we choose will be the coefficients of the matrix.</a:t>
            </a:r>
          </a:p>
        </p:txBody>
      </p:sp>
      <p:sp>
        <p:nvSpPr>
          <p:cNvPr id="4" name="Slide Number Placeholder 3"/>
          <p:cNvSpPr>
            <a:spLocks noGrp="1"/>
          </p:cNvSpPr>
          <p:nvPr>
            <p:ph type="sldNum" sz="quarter" idx="5"/>
          </p:nvPr>
        </p:nvSpPr>
        <p:spPr/>
        <p:txBody>
          <a:bodyPr/>
          <a:lstStyle/>
          <a:p>
            <a:fld id="{4CF50783-AAED-1941-8BCC-9F6140F0A6B1}" type="slidenum">
              <a:rPr lang="fr-FR" smtClean="0"/>
              <a:pPr/>
              <a:t>3</a:t>
            </a:fld>
            <a:endParaRPr lang="fr-FR" dirty="0"/>
          </a:p>
        </p:txBody>
      </p:sp>
    </p:spTree>
    <p:extLst>
      <p:ext uri="{BB962C8B-B14F-4D97-AF65-F5344CB8AC3E}">
        <p14:creationId xmlns:p14="http://schemas.microsoft.com/office/powerpoint/2010/main" val="1283015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30</a:t>
            </a:fld>
            <a:endParaRPr lang="fr-FR" dirty="0"/>
          </a:p>
        </p:txBody>
      </p:sp>
    </p:spTree>
    <p:extLst>
      <p:ext uri="{BB962C8B-B14F-4D97-AF65-F5344CB8AC3E}">
        <p14:creationId xmlns:p14="http://schemas.microsoft.com/office/powerpoint/2010/main" val="2049597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31</a:t>
            </a:fld>
            <a:endParaRPr lang="fr-FR" dirty="0"/>
          </a:p>
        </p:txBody>
      </p:sp>
    </p:spTree>
    <p:extLst>
      <p:ext uri="{BB962C8B-B14F-4D97-AF65-F5344CB8AC3E}">
        <p14:creationId xmlns:p14="http://schemas.microsoft.com/office/powerpoint/2010/main" val="841135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Laplacian of Gaussian is edge detection methods that use the second derivatives to find the edges. </a:t>
            </a:r>
            <a:endParaRPr lang="en-CH" dirty="0"/>
          </a:p>
          <a:p>
            <a:endParaRPr lang="en-CH" dirty="0"/>
          </a:p>
          <a:p>
            <a:r>
              <a:rPr lang="en-CH" dirty="0"/>
              <a:t>First,  using the second derivative instead of the first one can be a good idea because often it is easier to find zeros than a local maximum in an image.</a:t>
            </a:r>
          </a:p>
          <a:p>
            <a:endParaRPr lang="en-CH" dirty="0"/>
          </a:p>
          <a:p>
            <a:r>
              <a:rPr lang="en-CH" dirty="0"/>
              <a:t>The most popular solution was proposed by David Marr and use laplacian of gaussian filter.</a:t>
            </a:r>
          </a:p>
          <a:p>
            <a:endParaRPr lang="en-CH" dirty="0"/>
          </a:p>
          <a:p>
            <a:r>
              <a:rPr lang="en-CH" dirty="0"/>
              <a:t>The main ideas are as follow: </a:t>
            </a:r>
          </a:p>
          <a:p>
            <a:r>
              <a:rPr lang="en-GB" dirty="0"/>
              <a:t>F</a:t>
            </a:r>
            <a:r>
              <a:rPr lang="en-CH" dirty="0"/>
              <a:t>irst we know that the noise will introduce false detections, but we may also want to decide which level of detail we want to keep and this can be done by applying a Gaussian filter before calculation of the second derivative and adjusting the value of sigma (the bigger the sigma, the bigger the smoothing).</a:t>
            </a:r>
          </a:p>
          <a:p>
            <a:r>
              <a:rPr lang="en-CH" dirty="0"/>
              <a:t>Then we c</a:t>
            </a:r>
            <a:r>
              <a:rPr lang="en-GB" dirty="0"/>
              <a:t>an</a:t>
            </a:r>
            <a:r>
              <a:rPr lang="en-CH" dirty="0"/>
              <a:t> compute the second derivative and find the zero-crossing points.</a:t>
            </a:r>
          </a:p>
          <a:p>
            <a:endParaRPr lang="en-CH" dirty="0"/>
          </a:p>
          <a:p>
            <a:r>
              <a:rPr lang="en-CH" dirty="0"/>
              <a:t>And here we can exploit the property of the convolution</a:t>
            </a:r>
            <a:r>
              <a:rPr lang="en-GB" dirty="0"/>
              <a:t> and we just have to convolve the image by the second derivative of a Gaussian and find the zero crossing of the resulting image.</a:t>
            </a:r>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32</a:t>
            </a:fld>
            <a:endParaRPr lang="fr-FR" dirty="0"/>
          </a:p>
        </p:txBody>
      </p:sp>
    </p:spTree>
    <p:extLst>
      <p:ext uri="{BB962C8B-B14F-4D97-AF65-F5344CB8AC3E}">
        <p14:creationId xmlns:p14="http://schemas.microsoft.com/office/powerpoint/2010/main" val="2645883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of axes that minimizes the variance of the shape when projected on the axes</a:t>
            </a:r>
          </a:p>
          <a:p>
            <a:r>
              <a:rPr lang="en-GB" dirty="0"/>
              <a:t>Mechanical analogy: Axes around which the object rotates with minimum moments: used in physics to describe the mass repartition of a body</a:t>
            </a:r>
          </a:p>
        </p:txBody>
      </p:sp>
      <p:sp>
        <p:nvSpPr>
          <p:cNvPr id="4" name="Slide Number Placeholder 3"/>
          <p:cNvSpPr>
            <a:spLocks noGrp="1"/>
          </p:cNvSpPr>
          <p:nvPr>
            <p:ph type="sldNum" sz="quarter" idx="5"/>
          </p:nvPr>
        </p:nvSpPr>
        <p:spPr/>
        <p:txBody>
          <a:bodyPr/>
          <a:lstStyle/>
          <a:p>
            <a:fld id="{4CF50783-AAED-1941-8BCC-9F6140F0A6B1}" type="slidenum">
              <a:rPr lang="fr-FR" smtClean="0"/>
              <a:pPr/>
              <a:t>33</a:t>
            </a:fld>
            <a:endParaRPr lang="fr-FR" dirty="0"/>
          </a:p>
        </p:txBody>
      </p:sp>
    </p:spTree>
    <p:extLst>
      <p:ext uri="{BB962C8B-B14F-4D97-AF65-F5344CB8AC3E}">
        <p14:creationId xmlns:p14="http://schemas.microsoft.com/office/powerpoint/2010/main" val="2666091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34</a:t>
            </a:fld>
            <a:endParaRPr lang="fr-FR" dirty="0"/>
          </a:p>
        </p:txBody>
      </p:sp>
    </p:spTree>
    <p:extLst>
      <p:ext uri="{BB962C8B-B14F-4D97-AF65-F5344CB8AC3E}">
        <p14:creationId xmlns:p14="http://schemas.microsoft.com/office/powerpoint/2010/main" val="12948283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35</a:t>
            </a:fld>
            <a:endParaRPr lang="fr-FR" dirty="0"/>
          </a:p>
        </p:txBody>
      </p:sp>
    </p:spTree>
    <p:extLst>
      <p:ext uri="{BB962C8B-B14F-4D97-AF65-F5344CB8AC3E}">
        <p14:creationId xmlns:p14="http://schemas.microsoft.com/office/powerpoint/2010/main" val="2712908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36</a:t>
            </a:fld>
            <a:endParaRPr lang="fr-FR" dirty="0"/>
          </a:p>
        </p:txBody>
      </p:sp>
    </p:spTree>
    <p:extLst>
      <p:ext uri="{BB962C8B-B14F-4D97-AF65-F5344CB8AC3E}">
        <p14:creationId xmlns:p14="http://schemas.microsoft.com/office/powerpoint/2010/main" val="317276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37</a:t>
            </a:fld>
            <a:endParaRPr lang="fr-FR" dirty="0"/>
          </a:p>
        </p:txBody>
      </p:sp>
    </p:spTree>
    <p:extLst>
      <p:ext uri="{BB962C8B-B14F-4D97-AF65-F5344CB8AC3E}">
        <p14:creationId xmlns:p14="http://schemas.microsoft.com/office/powerpoint/2010/main" val="2992923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38</a:t>
            </a:fld>
            <a:endParaRPr lang="fr-FR" dirty="0"/>
          </a:p>
        </p:txBody>
      </p:sp>
    </p:spTree>
    <p:extLst>
      <p:ext uri="{BB962C8B-B14F-4D97-AF65-F5344CB8AC3E}">
        <p14:creationId xmlns:p14="http://schemas.microsoft.com/office/powerpoint/2010/main" val="2711263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39</a:t>
            </a:fld>
            <a:endParaRPr lang="fr-FR" dirty="0"/>
          </a:p>
        </p:txBody>
      </p:sp>
    </p:spTree>
    <p:extLst>
      <p:ext uri="{BB962C8B-B14F-4D97-AF65-F5344CB8AC3E}">
        <p14:creationId xmlns:p14="http://schemas.microsoft.com/office/powerpoint/2010/main" val="351348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a:t>The </a:t>
            </a:r>
            <a:r>
              <a:rPr lang="fr-CH" dirty="0" err="1"/>
              <a:t>thing</a:t>
            </a:r>
            <a:r>
              <a:rPr lang="fr-CH" dirty="0"/>
              <a:t> </a:t>
            </a:r>
            <a:r>
              <a:rPr lang="fr-CH" dirty="0" err="1"/>
              <a:t>is</a:t>
            </a:r>
            <a:r>
              <a:rPr lang="fr-CH" dirty="0"/>
              <a:t> </a:t>
            </a:r>
            <a:r>
              <a:rPr lang="fr-CH" dirty="0" err="1"/>
              <a:t>that</a:t>
            </a:r>
            <a:r>
              <a:rPr lang="fr-CH" dirty="0"/>
              <a:t> a digital image live in a </a:t>
            </a:r>
            <a:r>
              <a:rPr lang="fr-CH" dirty="0" err="1"/>
              <a:t>discrete</a:t>
            </a:r>
            <a:r>
              <a:rPr lang="fr-CH" dirty="0"/>
              <a:t> </a:t>
            </a:r>
            <a:r>
              <a:rPr lang="fr-CH" dirty="0" err="1"/>
              <a:t>domain</a:t>
            </a:r>
            <a:r>
              <a:rPr lang="fr-CH" dirty="0"/>
              <a:t>, and </a:t>
            </a:r>
            <a:r>
              <a:rPr lang="fr-CH" dirty="0" err="1"/>
              <a:t>when</a:t>
            </a:r>
            <a:r>
              <a:rPr lang="fr-CH" dirty="0"/>
              <a:t> </a:t>
            </a:r>
            <a:r>
              <a:rPr lang="fr-CH" dirty="0" err="1"/>
              <a:t>we</a:t>
            </a:r>
            <a:r>
              <a:rPr lang="fr-CH" dirty="0"/>
              <a:t> display an image on a computer screen, </a:t>
            </a:r>
            <a:r>
              <a:rPr lang="fr-CH" dirty="0" err="1"/>
              <a:t>t</a:t>
            </a:r>
            <a:r>
              <a:rPr lang="en-CH" dirty="0"/>
              <a:t>he screen has to remain where it is, the pixels don’t move.</a:t>
            </a:r>
          </a:p>
          <a:p>
            <a:r>
              <a:rPr lang="en-CH" dirty="0"/>
              <a:t>Let’s take the example of the translation of a digital image. </a:t>
            </a:r>
            <a:r>
              <a:rPr lang="en-GB" dirty="0"/>
              <a:t>I</a:t>
            </a:r>
            <a:r>
              <a:rPr lang="en-CH" dirty="0"/>
              <a:t>n this case what we actually want is to find the value to display at each pixel such that the results correspond to the translated version of the original image.</a:t>
            </a:r>
          </a:p>
          <a:p>
            <a:endParaRPr lang="en-CH" dirty="0"/>
          </a:p>
          <a:p>
            <a:r>
              <a:rPr lang="en-CH" dirty="0"/>
              <a:t>So here on both left and right images, in solid lines we have a fixed grid that corresponds to our screen. In dot we have the translated version of the original image. And so to find the right value to display at each pixel, what we can do is actually apply the inverse transformation on our original coordinates to find the points of interest and then interpolate to compute t</a:t>
            </a:r>
            <a:r>
              <a:rPr lang="en-GB" dirty="0"/>
              <a:t>h</a:t>
            </a:r>
            <a:r>
              <a:rPr lang="en-CH" dirty="0"/>
              <a:t>e right value to display. </a:t>
            </a:r>
          </a:p>
          <a:p>
            <a:endParaRPr lang="en-CH" dirty="0"/>
          </a:p>
          <a:p>
            <a:r>
              <a:rPr lang="en-CH" dirty="0"/>
              <a:t>The type of interpolation is something to be chosen depending on the quality/speed we want to achieve but it can goes from simple linear interpolation to more complicated process such that convolution with a sinc placed at the point of interest.</a:t>
            </a:r>
          </a:p>
          <a:p>
            <a:endParaRPr lang="en-CH" dirty="0"/>
          </a:p>
          <a:p>
            <a:r>
              <a:rPr lang="en-CH" dirty="0"/>
              <a:t>Doing so we can perform any translation of a digital image and espacially translation of a non-integer number of pixels.</a:t>
            </a:r>
          </a:p>
          <a:p>
            <a:endParaRPr lang="en-CH" dirty="0"/>
          </a:p>
          <a:p>
            <a:r>
              <a:rPr lang="en-CH" dirty="0"/>
              <a:t>And for rotation we actually do the same.</a:t>
            </a:r>
          </a:p>
          <a:p>
            <a:r>
              <a:rPr lang="en-CH" dirty="0"/>
              <a:t> </a:t>
            </a:r>
          </a:p>
        </p:txBody>
      </p:sp>
      <p:sp>
        <p:nvSpPr>
          <p:cNvPr id="4" name="Slide Number Placeholder 3"/>
          <p:cNvSpPr>
            <a:spLocks noGrp="1"/>
          </p:cNvSpPr>
          <p:nvPr>
            <p:ph type="sldNum" sz="quarter" idx="5"/>
          </p:nvPr>
        </p:nvSpPr>
        <p:spPr/>
        <p:txBody>
          <a:bodyPr/>
          <a:lstStyle/>
          <a:p>
            <a:fld id="{4CF50783-AAED-1941-8BCC-9F6140F0A6B1}" type="slidenum">
              <a:rPr lang="fr-FR" smtClean="0"/>
              <a:pPr/>
              <a:t>4</a:t>
            </a:fld>
            <a:endParaRPr lang="fr-FR" dirty="0"/>
          </a:p>
        </p:txBody>
      </p:sp>
    </p:spTree>
    <p:extLst>
      <p:ext uri="{BB962C8B-B14F-4D97-AF65-F5344CB8AC3E}">
        <p14:creationId xmlns:p14="http://schemas.microsoft.com/office/powerpoint/2010/main" val="767647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40</a:t>
            </a:fld>
            <a:endParaRPr lang="fr-FR" dirty="0"/>
          </a:p>
        </p:txBody>
      </p:sp>
    </p:spTree>
    <p:extLst>
      <p:ext uri="{BB962C8B-B14F-4D97-AF65-F5344CB8AC3E}">
        <p14:creationId xmlns:p14="http://schemas.microsoft.com/office/powerpoint/2010/main" val="961372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41</a:t>
            </a:fld>
            <a:endParaRPr lang="fr-FR" dirty="0"/>
          </a:p>
        </p:txBody>
      </p:sp>
    </p:spTree>
    <p:extLst>
      <p:ext uri="{BB962C8B-B14F-4D97-AF65-F5344CB8AC3E}">
        <p14:creationId xmlns:p14="http://schemas.microsoft.com/office/powerpoint/2010/main" val="2034517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42</a:t>
            </a:fld>
            <a:endParaRPr lang="fr-FR" dirty="0"/>
          </a:p>
        </p:txBody>
      </p:sp>
    </p:spTree>
    <p:extLst>
      <p:ext uri="{BB962C8B-B14F-4D97-AF65-F5344CB8AC3E}">
        <p14:creationId xmlns:p14="http://schemas.microsoft.com/office/powerpoint/2010/main" val="3560100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43</a:t>
            </a:fld>
            <a:endParaRPr lang="fr-FR" dirty="0"/>
          </a:p>
        </p:txBody>
      </p:sp>
    </p:spTree>
    <p:extLst>
      <p:ext uri="{BB962C8B-B14F-4D97-AF65-F5344CB8AC3E}">
        <p14:creationId xmlns:p14="http://schemas.microsoft.com/office/powerpoint/2010/main" val="3076790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44</a:t>
            </a:fld>
            <a:endParaRPr lang="fr-FR" dirty="0"/>
          </a:p>
        </p:txBody>
      </p:sp>
    </p:spTree>
    <p:extLst>
      <p:ext uri="{BB962C8B-B14F-4D97-AF65-F5344CB8AC3E}">
        <p14:creationId xmlns:p14="http://schemas.microsoft.com/office/powerpoint/2010/main" val="1301120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45</a:t>
            </a:fld>
            <a:endParaRPr lang="fr-FR" dirty="0"/>
          </a:p>
        </p:txBody>
      </p:sp>
    </p:spTree>
    <p:extLst>
      <p:ext uri="{BB962C8B-B14F-4D97-AF65-F5344CB8AC3E}">
        <p14:creationId xmlns:p14="http://schemas.microsoft.com/office/powerpoint/2010/main" val="3299543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5</a:t>
            </a:fld>
            <a:endParaRPr lang="fr-FR" dirty="0"/>
          </a:p>
        </p:txBody>
      </p:sp>
    </p:spTree>
    <p:extLst>
      <p:ext uri="{BB962C8B-B14F-4D97-AF65-F5344CB8AC3E}">
        <p14:creationId xmlns:p14="http://schemas.microsoft.com/office/powerpoint/2010/main" val="516799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fo</a:t>
            </a:r>
            <a:r>
              <a:rPr lang="en-GB" dirty="0"/>
              <a:t> is the observed image, fi is the ideal image that I would like to restore without corruption, </a:t>
            </a:r>
            <a:r>
              <a:rPr lang="en-GB" dirty="0" err="1"/>
              <a:t>hd</a:t>
            </a:r>
            <a:r>
              <a:rPr lang="en-GB" dirty="0"/>
              <a:t> is the degradation filter so it is the filter that the acquisition systems applied when taking the image and n is the noise. </a:t>
            </a:r>
          </a:p>
          <a:p>
            <a:endParaRPr lang="en-GB" dirty="0"/>
          </a:p>
          <a:p>
            <a:r>
              <a:rPr lang="en-GB" dirty="0"/>
              <a:t>So the observed image is computed as the convolution of the ideal image and the degradation filter plus the noise.</a:t>
            </a:r>
          </a:p>
          <a:p>
            <a:endParaRPr lang="en-GB" dirty="0"/>
          </a:p>
          <a:p>
            <a:r>
              <a:rPr lang="en-GB" dirty="0"/>
              <a:t>The goal is then to find the restoration filter hr such that if I convolve the observed image with the restoration filter I get back an image that is very close to the ideal image.</a:t>
            </a:r>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6</a:t>
            </a:fld>
            <a:endParaRPr lang="fr-FR" dirty="0"/>
          </a:p>
        </p:txBody>
      </p:sp>
    </p:spTree>
    <p:extLst>
      <p:ext uri="{BB962C8B-B14F-4D97-AF65-F5344CB8AC3E}">
        <p14:creationId xmlns:p14="http://schemas.microsoft.com/office/powerpoint/2010/main" val="3368505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 naive solution would be to simply take the fourrier transform of hr as the inverse of the fourrier transform of hd. So if hd is a low pass filter, for instance we got a blured image, then hr is basically a high pass filter.</a:t>
            </a:r>
          </a:p>
          <a:p>
            <a:r>
              <a:rPr lang="en-CH" dirty="0"/>
              <a:t>With this solution we get perfect restoration if the do not have noise in the added to the ideal image, so n = 0. </a:t>
            </a:r>
          </a:p>
          <a:p>
            <a:r>
              <a:rPr lang="en-CH" dirty="0"/>
              <a:t>But if we do have noise, we will actually boost the noise and the restored image will become very noisy.</a:t>
            </a:r>
          </a:p>
        </p:txBody>
      </p:sp>
      <p:sp>
        <p:nvSpPr>
          <p:cNvPr id="4" name="Slide Number Placeholder 3"/>
          <p:cNvSpPr>
            <a:spLocks noGrp="1"/>
          </p:cNvSpPr>
          <p:nvPr>
            <p:ph type="sldNum" sz="quarter" idx="5"/>
          </p:nvPr>
        </p:nvSpPr>
        <p:spPr/>
        <p:txBody>
          <a:bodyPr/>
          <a:lstStyle/>
          <a:p>
            <a:fld id="{4CF50783-AAED-1941-8BCC-9F6140F0A6B1}" type="slidenum">
              <a:rPr lang="fr-FR" smtClean="0"/>
              <a:pPr/>
              <a:t>7</a:t>
            </a:fld>
            <a:endParaRPr lang="fr-FR" dirty="0"/>
          </a:p>
        </p:txBody>
      </p:sp>
    </p:spTree>
    <p:extLst>
      <p:ext uri="{BB962C8B-B14F-4D97-AF65-F5344CB8AC3E}">
        <p14:creationId xmlns:p14="http://schemas.microsoft.com/office/powerpoint/2010/main" val="4111757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So if we cannot ignore the noise, what we can do is try to </a:t>
            </a:r>
            <a:r>
              <a:rPr lang="en-GB" dirty="0"/>
              <a:t>find a filter that minimizes the quadratic error between the original image and the restored one. Here hr is hidden in fi hat. To solve this we take the first derivative of the error with respect to hr and set it to zero. Then using the </a:t>
            </a:r>
            <a:r>
              <a:rPr lang="en-GB" dirty="0" err="1"/>
              <a:t>fourier</a:t>
            </a:r>
            <a:r>
              <a:rPr lang="en-GB" dirty="0"/>
              <a:t> transform the </a:t>
            </a:r>
            <a:r>
              <a:rPr lang="en-GB" dirty="0" err="1"/>
              <a:t>fourier</a:t>
            </a:r>
            <a:r>
              <a:rPr lang="en-GB" dirty="0"/>
              <a:t> transform of hr can be computed as the power </a:t>
            </a:r>
            <a:r>
              <a:rPr lang="en-GB" dirty="0" err="1"/>
              <a:t>interspectrum</a:t>
            </a:r>
            <a:r>
              <a:rPr lang="en-GB" dirty="0"/>
              <a:t> () divided by the power spectrum of </a:t>
            </a:r>
            <a:r>
              <a:rPr lang="en-GB" dirty="0" err="1"/>
              <a:t>fo</a:t>
            </a:r>
            <a:r>
              <a:rPr lang="en-GB" dirty="0"/>
              <a:t>. Then using the Wiener-</a:t>
            </a:r>
            <a:r>
              <a:rPr lang="en-GB" dirty="0" err="1"/>
              <a:t>Kintchine</a:t>
            </a:r>
            <a:r>
              <a:rPr lang="en-GB" dirty="0"/>
              <a:t> theorems we can express </a:t>
            </a:r>
            <a:r>
              <a:rPr lang="en-GB" dirty="0" err="1"/>
              <a:t>pfi</a:t>
            </a:r>
            <a:r>
              <a:rPr lang="en-GB" dirty="0"/>
              <a:t> and p </a:t>
            </a:r>
            <a:r>
              <a:rPr lang="en-GB" dirty="0" err="1"/>
              <a:t>fo</a:t>
            </a:r>
            <a:r>
              <a:rPr lang="en-GB" dirty="0"/>
              <a:t> fi as a function of </a:t>
            </a:r>
            <a:r>
              <a:rPr lang="en-GB" dirty="0" err="1"/>
              <a:t>hd</a:t>
            </a:r>
            <a:r>
              <a:rPr lang="en-GB" dirty="0"/>
              <a:t>, the power spectrum of the noise and the power spectrum of the ideal image and by substitution we finally get an the expression of the Wiener </a:t>
            </a:r>
            <a:r>
              <a:rPr lang="en-GB" dirty="0" err="1"/>
              <a:t>fileter</a:t>
            </a:r>
            <a:r>
              <a:rPr lang="en-GB" dirty="0"/>
              <a:t>.</a:t>
            </a:r>
          </a:p>
          <a:p>
            <a:endParaRPr lang="en-GB" dirty="0"/>
          </a:p>
          <a:p>
            <a:r>
              <a:rPr lang="en-GB" dirty="0"/>
              <a:t>What is important here is that this filter</a:t>
            </a:r>
          </a:p>
          <a:p>
            <a:endParaRPr lang="en-GB" dirty="0"/>
          </a:p>
          <a:p>
            <a:r>
              <a:rPr lang="en-GB" dirty="0"/>
              <a:t>If we have no noise in the system ,</a:t>
            </a:r>
            <a:r>
              <a:rPr lang="en-GB" dirty="0" err="1"/>
              <a:t>pn</a:t>
            </a:r>
            <a:r>
              <a:rPr lang="en-GB" dirty="0"/>
              <a:t> =0 and then we come back to the inverse filter as discussed before. </a:t>
            </a:r>
          </a:p>
          <a:p>
            <a:r>
              <a:rPr lang="en-GB" dirty="0"/>
              <a:t>If we have a little some noise at a given frequency, the more noise we have, the bigger the term </a:t>
            </a:r>
            <a:r>
              <a:rPr lang="en-GB" dirty="0" err="1"/>
              <a:t>pn</a:t>
            </a:r>
            <a:r>
              <a:rPr lang="en-GB" dirty="0"/>
              <a:t> over </a:t>
            </a:r>
            <a:r>
              <a:rPr lang="en-GB" dirty="0" err="1"/>
              <a:t>pfi</a:t>
            </a:r>
            <a:r>
              <a:rPr lang="en-GB" dirty="0"/>
              <a:t> will be and will put the value of the filter down to zero. </a:t>
            </a:r>
          </a:p>
          <a:p>
            <a:r>
              <a:rPr lang="en-GB" dirty="0"/>
              <a:t>And so this come back to the first intuition, for each frequency we calculate the power spectrum of the noise and the image, we compare them by computing the ratio and:</a:t>
            </a:r>
          </a:p>
          <a:p>
            <a:pPr marL="171450" indent="-171450">
              <a:buFontTx/>
              <a:buChar char="-"/>
            </a:pPr>
            <a:r>
              <a:rPr lang="en-GB" dirty="0"/>
              <a:t>if we have more noise than image information then we don’t want to boost the noise so we want a low pass filter</a:t>
            </a:r>
          </a:p>
          <a:p>
            <a:pPr marL="171450" indent="-171450">
              <a:buFontTx/>
              <a:buChar char="-"/>
            </a:pPr>
            <a:r>
              <a:rPr lang="en-GB" dirty="0"/>
              <a:t>If we have more image information than noise, then we want to  apply a high pass filter.</a:t>
            </a:r>
          </a:p>
          <a:p>
            <a:endParaRPr lang="en-GB" dirty="0"/>
          </a:p>
          <a:p>
            <a:r>
              <a:rPr lang="en-GB" dirty="0"/>
              <a:t>So in summary, the wiener </a:t>
            </a:r>
            <a:r>
              <a:rPr lang="en-GB" dirty="0" err="1"/>
              <a:t>fileter</a:t>
            </a:r>
            <a:r>
              <a:rPr lang="en-GB" dirty="0"/>
              <a:t> is an adaptative band pass filter that take into account the amount of noise at each frequency in the power spectrums.</a:t>
            </a:r>
          </a:p>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8</a:t>
            </a:fld>
            <a:endParaRPr lang="fr-FR" dirty="0"/>
          </a:p>
        </p:txBody>
      </p:sp>
    </p:spTree>
    <p:extLst>
      <p:ext uri="{BB962C8B-B14F-4D97-AF65-F5344CB8AC3E}">
        <p14:creationId xmlns:p14="http://schemas.microsoft.com/office/powerpoint/2010/main" val="2055305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Let say we have this thresholded image that segments the foreground in the black end the background in white. For each pixel we know if it is part of the foreground or the background based on its intensity for example, but we do not know which pixels belong to the same region. We would like to group pixels that belongs to the same object and give them the same label. </a:t>
            </a:r>
            <a:r>
              <a:rPr lang="en-GB" dirty="0"/>
              <a:t>I</a:t>
            </a:r>
            <a:r>
              <a:rPr lang="en-CH" dirty="0"/>
              <a:t>n this situation we can use a region based methods called region growing.</a:t>
            </a:r>
          </a:p>
        </p:txBody>
      </p:sp>
      <p:sp>
        <p:nvSpPr>
          <p:cNvPr id="4" name="Slide Number Placeholder 3"/>
          <p:cNvSpPr>
            <a:spLocks noGrp="1"/>
          </p:cNvSpPr>
          <p:nvPr>
            <p:ph type="sldNum" sz="quarter" idx="5"/>
          </p:nvPr>
        </p:nvSpPr>
        <p:spPr/>
        <p:txBody>
          <a:bodyPr/>
          <a:lstStyle/>
          <a:p>
            <a:fld id="{4CF50783-AAED-1941-8BCC-9F6140F0A6B1}" type="slidenum">
              <a:rPr lang="fr-FR" smtClean="0"/>
              <a:pPr/>
              <a:t>9</a:t>
            </a:fld>
            <a:endParaRPr lang="fr-FR" dirty="0"/>
          </a:p>
        </p:txBody>
      </p:sp>
    </p:spTree>
    <p:extLst>
      <p:ext uri="{BB962C8B-B14F-4D97-AF65-F5344CB8AC3E}">
        <p14:creationId xmlns:p14="http://schemas.microsoft.com/office/powerpoint/2010/main" val="2418775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fr-FR"/>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fr-FR"/>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1E187583-F16A-6F41-8B68-000F9C9C20D3}"/>
              </a:ext>
            </a:extLst>
          </p:cNvPr>
          <p:cNvSpPr>
            <a:spLocks noGrp="1"/>
          </p:cNvSpPr>
          <p:nvPr>
            <p:ph type="body" sz="quarter" idx="12"/>
          </p:nvPr>
        </p:nvSpPr>
        <p:spPr>
          <a:xfrm>
            <a:off x="82550" y="4440264"/>
            <a:ext cx="698500" cy="507975"/>
          </a:xfrm>
        </p:spPr>
        <p:txBody>
          <a:bodyPr lIns="0" tIns="0" rIns="0" bIns="0" anchor="b" anchorCtr="0">
            <a:noAutofit/>
          </a:bodyPr>
          <a:lstStyle>
            <a:lvl1pPr marL="114300" indent="-107950">
              <a:buFontTx/>
              <a:buBlip>
                <a:blip r:embed="rId3"/>
              </a:buBlip>
              <a:tabLst/>
              <a:defRPr sz="700">
                <a:solidFill>
                  <a:schemeClr val="tx1"/>
                </a:solidFill>
              </a:defRPr>
            </a:lvl1pPr>
          </a:lstStyle>
          <a:p>
            <a:r>
              <a:rPr lang="fr-FR" dirty="0"/>
              <a:t>Modifier les styles du texte du masque</a:t>
            </a:r>
          </a:p>
        </p:txBody>
      </p:sp>
    </p:spTree>
    <p:extLst>
      <p:ext uri="{BB962C8B-B14F-4D97-AF65-F5344CB8AC3E}">
        <p14:creationId xmlns:p14="http://schemas.microsoft.com/office/powerpoint/2010/main" val="57788087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26" userDrawn="1">
          <p15:clr>
            <a:srgbClr val="FBAE40"/>
          </p15:clr>
        </p15:guide>
        <p15:guide id="5" orient="horz" pos="123" userDrawn="1">
          <p15:clr>
            <a:srgbClr val="FBAE40"/>
          </p15:clr>
        </p15:guide>
        <p15:guide id="6" orient="horz" pos="3117" userDrawn="1">
          <p15:clr>
            <a:srgbClr val="FBAE40"/>
          </p15:clr>
        </p15:guide>
        <p15:guide id="7" pos="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4875" y="1563688"/>
            <a:ext cx="3671466" cy="3263504"/>
          </a:xfrm>
        </p:spPr>
        <p:txBody>
          <a:bodyPr/>
          <a:lstStyle/>
          <a:p>
            <a:pPr lvl="0"/>
            <a:r>
              <a:rPr lang="fr-FR"/>
              <a:t>Modifier les styles du texte du masque
Deuxième niveau
Troisième niveau
Quatrième niveau
Cinquième niveau</a:t>
            </a:r>
          </a:p>
        </p:txBody>
      </p:sp>
      <p:sp>
        <p:nvSpPr>
          <p:cNvPr id="4" name="Content Placeholder 3"/>
          <p:cNvSpPr>
            <a:spLocks noGrp="1"/>
          </p:cNvSpPr>
          <p:nvPr>
            <p:ph sz="half" idx="2"/>
          </p:nvPr>
        </p:nvSpPr>
        <p:spPr>
          <a:xfrm>
            <a:off x="4959772" y="1563688"/>
            <a:ext cx="3671466" cy="3263504"/>
          </a:xfrm>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6897D737-724C-984A-82E1-2A2DBD5F624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E34C2B73-67B7-BB4C-AE0F-7D16D8DDD2B2}"/>
              </a:ext>
            </a:extLst>
          </p:cNvPr>
          <p:cNvSpPr>
            <a:spLocks noGrp="1"/>
          </p:cNvSpPr>
          <p:nvPr>
            <p:ph type="dt" sz="half" idx="10"/>
          </p:nvPr>
        </p:nvSpPr>
        <p:spPr/>
        <p:txBody>
          <a:bodyPr/>
          <a:lstStyle/>
          <a:p>
            <a:r>
              <a:rPr lang="fr-CH"/>
              <a:t>NAME EVENT / NAME PRESENTATION</a:t>
            </a:r>
            <a:endParaRPr lang="fr-FR" dirty="0"/>
          </a:p>
        </p:txBody>
      </p:sp>
      <p:sp>
        <p:nvSpPr>
          <p:cNvPr id="10" name="Espace réservé du pied de page 9">
            <a:extLst>
              <a:ext uri="{FF2B5EF4-FFF2-40B4-BE49-F238E27FC236}">
                <a16:creationId xmlns:a16="http://schemas.microsoft.com/office/drawing/2014/main" id="{C9FF6AA9-AC16-D748-B815-56221BFFFB93}"/>
              </a:ext>
            </a:extLst>
          </p:cNvPr>
          <p:cNvSpPr>
            <a:spLocks noGrp="1"/>
          </p:cNvSpPr>
          <p:nvPr>
            <p:ph type="ftr" sz="quarter" idx="11"/>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DD59D891-3F23-D04C-AB43-6FA4220AFE80}"/>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776706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BFFD8D9-6AAA-B44F-8BD5-98D7A6546A6C}"/>
              </a:ext>
            </a:extLst>
          </p:cNvPr>
          <p:cNvSpPr>
            <a:spLocks noGrp="1"/>
          </p:cNvSpPr>
          <p:nvPr>
            <p:ph type="title"/>
          </p:nvPr>
        </p:nvSpPr>
        <p:spPr/>
        <p:txBody>
          <a:bodyPr/>
          <a:lstStyle/>
          <a:p>
            <a:r>
              <a:rPr lang="fr-FR"/>
              <a:t>Modifiez le style du titre</a:t>
            </a:r>
          </a:p>
        </p:txBody>
      </p:sp>
      <p:sp>
        <p:nvSpPr>
          <p:cNvPr id="7" name="Espace réservé de la date 6">
            <a:extLst>
              <a:ext uri="{FF2B5EF4-FFF2-40B4-BE49-F238E27FC236}">
                <a16:creationId xmlns:a16="http://schemas.microsoft.com/office/drawing/2014/main" id="{084C64CE-C88F-2044-AD84-19F588F18902}"/>
              </a:ext>
            </a:extLst>
          </p:cNvPr>
          <p:cNvSpPr>
            <a:spLocks noGrp="1"/>
          </p:cNvSpPr>
          <p:nvPr>
            <p:ph type="dt" sz="half" idx="10"/>
          </p:nvPr>
        </p:nvSpPr>
        <p:spPr/>
        <p:txBody>
          <a:bodyPr/>
          <a:lstStyle/>
          <a:p>
            <a:r>
              <a:rPr lang="fr-CH"/>
              <a:t>NAME EVENT / NAME PRESENTATION</a:t>
            </a:r>
            <a:endParaRPr lang="fr-FR" dirty="0"/>
          </a:p>
        </p:txBody>
      </p:sp>
      <p:sp>
        <p:nvSpPr>
          <p:cNvPr id="8" name="Espace réservé du pied de page 7">
            <a:extLst>
              <a:ext uri="{FF2B5EF4-FFF2-40B4-BE49-F238E27FC236}">
                <a16:creationId xmlns:a16="http://schemas.microsoft.com/office/drawing/2014/main" id="{A948AF20-C2DF-3542-BB6A-8354A9817325}"/>
              </a:ext>
            </a:extLst>
          </p:cNvPr>
          <p:cNvSpPr>
            <a:spLocks noGrp="1"/>
          </p:cNvSpPr>
          <p:nvPr>
            <p:ph type="ftr" sz="quarter" idx="11"/>
          </p:nvPr>
        </p:nvSpPr>
        <p:spPr/>
        <p:txBody>
          <a:bodyPr/>
          <a:lstStyle/>
          <a:p>
            <a:r>
              <a:rPr lang="fr-FR"/>
              <a:t>Speaker </a:t>
            </a:r>
            <a:endParaRPr lang="fr-FR" dirty="0"/>
          </a:p>
        </p:txBody>
      </p:sp>
      <p:sp>
        <p:nvSpPr>
          <p:cNvPr id="9" name="Espace réservé du numéro de diapositive 8">
            <a:extLst>
              <a:ext uri="{FF2B5EF4-FFF2-40B4-BE49-F238E27FC236}">
                <a16:creationId xmlns:a16="http://schemas.microsoft.com/office/drawing/2014/main" id="{71083942-1443-BC45-9F95-32C82A8DCDE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074039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8239125" cy="5143500"/>
          </a:xfrm>
        </p:spPr>
        <p:txBody>
          <a:bodyPr/>
          <a:lstStyle/>
          <a:p>
            <a:r>
              <a:rPr lang="fr-FR"/>
              <a:t>Cliquez sur l'icône pour ajouter une image</a:t>
            </a:r>
          </a:p>
        </p:txBody>
      </p:sp>
      <p:sp>
        <p:nvSpPr>
          <p:cNvPr id="2" name="Title 1"/>
          <p:cNvSpPr>
            <a:spLocks noGrp="1"/>
          </p:cNvSpPr>
          <p:nvPr>
            <p:ph type="title"/>
          </p:nvPr>
        </p:nvSpPr>
        <p:spPr>
          <a:xfrm>
            <a:off x="6405563" y="2571750"/>
            <a:ext cx="2738437" cy="2111375"/>
          </a:xfrm>
          <a:solidFill>
            <a:schemeClr val="accent2"/>
          </a:solidFill>
        </p:spPr>
        <p:txBody>
          <a:bodyPr anchor="ctr" anchorCtr="0"/>
          <a:lstStyle>
            <a:lvl1pPr>
              <a:defRPr>
                <a:solidFill>
                  <a:schemeClr val="bg1"/>
                </a:solidFill>
              </a:defRPr>
            </a:lvl1pPr>
          </a:lstStyle>
          <a:p>
            <a:r>
              <a:rPr lang="fr-FR"/>
              <a:t>Modifiez le style du titre</a:t>
            </a:r>
            <a:endParaRPr lang="en-US" dirty="0"/>
          </a:p>
        </p:txBody>
      </p:sp>
      <p:sp>
        <p:nvSpPr>
          <p:cNvPr id="3" name="Espace réservé de la date 2">
            <a:extLst>
              <a:ext uri="{FF2B5EF4-FFF2-40B4-BE49-F238E27FC236}">
                <a16:creationId xmlns:a16="http://schemas.microsoft.com/office/drawing/2014/main" id="{60E5EA1C-63CE-2C4F-B9F4-39FDBC14B9A3}"/>
              </a:ext>
            </a:extLst>
          </p:cNvPr>
          <p:cNvSpPr>
            <a:spLocks noGrp="1"/>
          </p:cNvSpPr>
          <p:nvPr>
            <p:ph type="dt" sz="half" idx="14"/>
          </p:nvPr>
        </p:nvSpPr>
        <p:spPr/>
        <p:txBody>
          <a:bodyPr/>
          <a:lstStyle/>
          <a:p>
            <a:r>
              <a:rPr lang="fr-CH"/>
              <a:t>NAME EVENT / NAME PRESENTATION</a:t>
            </a:r>
            <a:endParaRPr lang="fr-FR" dirty="0"/>
          </a:p>
        </p:txBody>
      </p:sp>
      <p:sp>
        <p:nvSpPr>
          <p:cNvPr id="4" name="Espace réservé du pied de page 3">
            <a:extLst>
              <a:ext uri="{FF2B5EF4-FFF2-40B4-BE49-F238E27FC236}">
                <a16:creationId xmlns:a16="http://schemas.microsoft.com/office/drawing/2014/main" id="{8E7A5892-F23D-BD48-84D1-FD279BA16865}"/>
              </a:ext>
            </a:extLst>
          </p:cNvPr>
          <p:cNvSpPr>
            <a:spLocks noGrp="1"/>
          </p:cNvSpPr>
          <p:nvPr>
            <p:ph type="ftr" sz="quarter" idx="15"/>
          </p:nvPr>
        </p:nvSpPr>
        <p:spPr/>
        <p:txBody>
          <a:bodyPr/>
          <a:lstStyle/>
          <a:p>
            <a:r>
              <a:rPr lang="fr-FR"/>
              <a:t>Speaker </a:t>
            </a:r>
            <a:endParaRPr lang="fr-FR" dirty="0"/>
          </a:p>
        </p:txBody>
      </p:sp>
      <p:sp>
        <p:nvSpPr>
          <p:cNvPr id="5" name="Espace réservé du numéro de diapositive 4">
            <a:extLst>
              <a:ext uri="{FF2B5EF4-FFF2-40B4-BE49-F238E27FC236}">
                <a16:creationId xmlns:a16="http://schemas.microsoft.com/office/drawing/2014/main" id="{6C516D46-C7BB-2141-A4EE-18D1756414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040948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7726363" cy="5143500"/>
          </a:xfrm>
        </p:spPr>
        <p:txBody>
          <a:bodyPr/>
          <a:lstStyle/>
          <a:p>
            <a:r>
              <a:rPr lang="fr-FR"/>
              <a:t>Cliquez sur l'icône pour ajouter une image</a:t>
            </a:r>
          </a:p>
        </p:txBody>
      </p:sp>
      <p:sp>
        <p:nvSpPr>
          <p:cNvPr id="5" name="Espace réservé de la date 4">
            <a:extLst>
              <a:ext uri="{FF2B5EF4-FFF2-40B4-BE49-F238E27FC236}">
                <a16:creationId xmlns:a16="http://schemas.microsoft.com/office/drawing/2014/main" id="{91E6F4EB-CC02-6E4D-9146-CE4A7A789A95}"/>
              </a:ext>
            </a:extLst>
          </p:cNvPr>
          <p:cNvSpPr>
            <a:spLocks noGrp="1"/>
          </p:cNvSpPr>
          <p:nvPr>
            <p:ph type="dt" sz="half" idx="14"/>
          </p:nvPr>
        </p:nvSpPr>
        <p:spPr/>
        <p:txBody>
          <a:bodyPr/>
          <a:lstStyle/>
          <a:p>
            <a:r>
              <a:rPr lang="fr-CH"/>
              <a:t>NAME EVENT / NAME PRESENTATION</a:t>
            </a:r>
            <a:endParaRPr lang="fr-FR" dirty="0"/>
          </a:p>
        </p:txBody>
      </p:sp>
      <p:sp>
        <p:nvSpPr>
          <p:cNvPr id="6" name="Espace réservé du pied de page 5">
            <a:extLst>
              <a:ext uri="{FF2B5EF4-FFF2-40B4-BE49-F238E27FC236}">
                <a16:creationId xmlns:a16="http://schemas.microsoft.com/office/drawing/2014/main" id="{DED4AA2C-29B3-CA42-B7C3-C932911A7586}"/>
              </a:ext>
            </a:extLst>
          </p:cNvPr>
          <p:cNvSpPr>
            <a:spLocks noGrp="1"/>
          </p:cNvSpPr>
          <p:nvPr>
            <p:ph type="ftr" sz="quarter" idx="15"/>
          </p:nvPr>
        </p:nvSpPr>
        <p:spPr/>
        <p:txBody>
          <a:bodyPr/>
          <a:lstStyle/>
          <a:p>
            <a:r>
              <a:rPr lang="fr-FR"/>
              <a:t>Speaker </a:t>
            </a:r>
            <a:endParaRPr lang="fr-FR" dirty="0"/>
          </a:p>
        </p:txBody>
      </p:sp>
      <p:sp>
        <p:nvSpPr>
          <p:cNvPr id="8" name="Espace réservé du numéro de diapositive 7">
            <a:extLst>
              <a:ext uri="{FF2B5EF4-FFF2-40B4-BE49-F238E27FC236}">
                <a16:creationId xmlns:a16="http://schemas.microsoft.com/office/drawing/2014/main" id="{0FE7A1E3-AAEC-7641-B6C5-8D9FC0B6A21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201727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3114674"/>
            <a:ext cx="8239125" cy="2028825"/>
          </a:xfrm>
        </p:spPr>
        <p:txBody>
          <a:bodyPr/>
          <a:lstStyle/>
          <a:p>
            <a:r>
              <a:rPr lang="fr-FR"/>
              <a:t>Cliquez sur l'icône pour ajouter une image</a:t>
            </a:r>
          </a:p>
        </p:txBody>
      </p:sp>
      <p:sp>
        <p:nvSpPr>
          <p:cNvPr id="4" name="Espace réservé du texte 3"/>
          <p:cNvSpPr>
            <a:spLocks noGrp="1"/>
          </p:cNvSpPr>
          <p:nvPr>
            <p:ph type="body" sz="quarter" idx="17"/>
          </p:nvPr>
        </p:nvSpPr>
        <p:spPr>
          <a:xfrm>
            <a:off x="904875" y="1563688"/>
            <a:ext cx="7646988" cy="1436687"/>
          </a:xfrm>
        </p:spPr>
        <p:txBody>
          <a:bodyPr/>
          <a:lstStyle>
            <a:lvl4pPr>
              <a:defRPr>
                <a:latin typeface="Arial" panose="020B0604020202020204" pitchFamily="34" charset="0"/>
              </a:defRPr>
            </a:lvl4pPr>
            <a:lvl5pPr>
              <a:defRPr>
                <a:latin typeface="Arial" panose="020B0604020202020204" pitchFamily="34" charset="0"/>
              </a:defRPr>
            </a:lvl5pPr>
          </a:lstStyle>
          <a:p>
            <a:pPr lvl="0"/>
            <a:r>
              <a:rPr lang="fr-FR"/>
              <a:t>Modifier les styles du texte du masque
Deuxième niveau
Troisième niveau
Quatrième niveau
Cinquième niveau</a:t>
            </a:r>
            <a:endParaRPr lang="fr-CH" dirty="0"/>
          </a:p>
        </p:txBody>
      </p:sp>
      <p:sp>
        <p:nvSpPr>
          <p:cNvPr id="6" name="Espace réservé de la date 5">
            <a:extLst>
              <a:ext uri="{FF2B5EF4-FFF2-40B4-BE49-F238E27FC236}">
                <a16:creationId xmlns:a16="http://schemas.microsoft.com/office/drawing/2014/main" id="{37CF3032-2465-874C-B786-95E1B594A5AB}"/>
              </a:ext>
            </a:extLst>
          </p:cNvPr>
          <p:cNvSpPr>
            <a:spLocks noGrp="1"/>
          </p:cNvSpPr>
          <p:nvPr>
            <p:ph type="dt" sz="half" idx="18"/>
          </p:nvPr>
        </p:nvSpPr>
        <p:spPr/>
        <p:txBody>
          <a:bodyPr/>
          <a:lstStyle/>
          <a:p>
            <a:r>
              <a:rPr lang="fr-CH"/>
              <a:t>NAME EVENT / NAME PRESENTATION</a:t>
            </a:r>
            <a:endParaRPr lang="fr-FR" dirty="0"/>
          </a:p>
        </p:txBody>
      </p:sp>
      <p:sp>
        <p:nvSpPr>
          <p:cNvPr id="8" name="Espace réservé du pied de page 7">
            <a:extLst>
              <a:ext uri="{FF2B5EF4-FFF2-40B4-BE49-F238E27FC236}">
                <a16:creationId xmlns:a16="http://schemas.microsoft.com/office/drawing/2014/main" id="{AAF73E2A-22D7-894A-9267-185CB4E4B13E}"/>
              </a:ext>
            </a:extLst>
          </p:cNvPr>
          <p:cNvSpPr>
            <a:spLocks noGrp="1"/>
          </p:cNvSpPr>
          <p:nvPr>
            <p:ph type="ftr" sz="quarter" idx="19"/>
          </p:nvPr>
        </p:nvSpPr>
        <p:spPr/>
        <p:txBody>
          <a:bodyPr/>
          <a:lstStyle/>
          <a:p>
            <a:r>
              <a:rPr lang="fr-FR"/>
              <a:t>Speaker </a:t>
            </a:r>
            <a:endParaRPr lang="fr-FR" dirty="0"/>
          </a:p>
        </p:txBody>
      </p:sp>
      <p:sp>
        <p:nvSpPr>
          <p:cNvPr id="9" name="Espace réservé du numéro de diapositive 8">
            <a:extLst>
              <a:ext uri="{FF2B5EF4-FFF2-40B4-BE49-F238E27FC236}">
                <a16:creationId xmlns:a16="http://schemas.microsoft.com/office/drawing/2014/main" id="{39D9777C-EC90-1141-9E30-4B4F669C2BE1}"/>
              </a:ext>
            </a:extLst>
          </p:cNvPr>
          <p:cNvSpPr>
            <a:spLocks noGrp="1"/>
          </p:cNvSpPr>
          <p:nvPr>
            <p:ph type="sldNum" sz="quarter" idx="20"/>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0E011164-727C-4C46-B34E-7729CB350E3E}"/>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53115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4D8101AB-8ACE-BB4C-9D61-B4AABFE11591}"/>
              </a:ext>
            </a:extLst>
          </p:cNvPr>
          <p:cNvSpPr>
            <a:spLocks noGrp="1"/>
          </p:cNvSpPr>
          <p:nvPr>
            <p:ph type="dt" sz="half" idx="10"/>
          </p:nvPr>
        </p:nvSpPr>
        <p:spPr/>
        <p:txBody>
          <a:bodyPr/>
          <a:lstStyle/>
          <a:p>
            <a:r>
              <a:rPr lang="fr-CH"/>
              <a:t>NAME EVENT / NAME PRESENTATION</a:t>
            </a:r>
            <a:endParaRPr lang="fr-FR" dirty="0"/>
          </a:p>
        </p:txBody>
      </p:sp>
      <p:sp>
        <p:nvSpPr>
          <p:cNvPr id="6" name="Espace réservé du pied de page 5">
            <a:extLst>
              <a:ext uri="{FF2B5EF4-FFF2-40B4-BE49-F238E27FC236}">
                <a16:creationId xmlns:a16="http://schemas.microsoft.com/office/drawing/2014/main" id="{5F9CFC1D-0B2A-0A4E-9C0D-682EECA55703}"/>
              </a:ext>
            </a:extLst>
          </p:cNvPr>
          <p:cNvSpPr>
            <a:spLocks noGrp="1"/>
          </p:cNvSpPr>
          <p:nvPr>
            <p:ph type="ftr" sz="quarter" idx="11"/>
          </p:nvPr>
        </p:nvSpPr>
        <p:spPr/>
        <p:txBody>
          <a:bodyPr/>
          <a:lstStyle/>
          <a:p>
            <a:r>
              <a:rPr lang="fr-FR"/>
              <a:t>Speaker </a:t>
            </a:r>
            <a:endParaRPr lang="fr-FR" dirty="0"/>
          </a:p>
        </p:txBody>
      </p:sp>
      <p:sp>
        <p:nvSpPr>
          <p:cNvPr id="7" name="Espace réservé du numéro de diapositive 6">
            <a:extLst>
              <a:ext uri="{FF2B5EF4-FFF2-40B4-BE49-F238E27FC236}">
                <a16:creationId xmlns:a16="http://schemas.microsoft.com/office/drawing/2014/main" id="{56622065-A833-2340-B0FD-ACB065A3B8C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89484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NAME EVENT / NAME PRESENTATION</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988864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NAME EVENT / NAME PRESENTATION</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468177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r>
              <a:rPr lang="fr-CH"/>
              <a:t>NAME EVENT / NAME PRESENTATION</a:t>
            </a:r>
            <a:endParaRPr lang="fr-FR" dirty="0"/>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032229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A30C78BE-DAD0-D748-8B93-AD898D00C88C}"/>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131A8490-33AC-9443-A9FC-9A5E9322967C}"/>
              </a:ext>
            </a:extLst>
          </p:cNvPr>
          <p:cNvSpPr>
            <a:spLocks noGrp="1"/>
          </p:cNvSpPr>
          <p:nvPr>
            <p:ph type="dt" sz="half" idx="10"/>
          </p:nvPr>
        </p:nvSpPr>
        <p:spPr/>
        <p:txBody>
          <a:bodyPr/>
          <a:lstStyle/>
          <a:p>
            <a:r>
              <a:rPr lang="fr-CH"/>
              <a:t>NAME EVENT / NAME PRESENTATION</a:t>
            </a:r>
            <a:endParaRPr lang="fr-FR" dirty="0"/>
          </a:p>
        </p:txBody>
      </p:sp>
      <p:sp>
        <p:nvSpPr>
          <p:cNvPr id="10" name="Espace réservé du pied de page 9">
            <a:extLst>
              <a:ext uri="{FF2B5EF4-FFF2-40B4-BE49-F238E27FC236}">
                <a16:creationId xmlns:a16="http://schemas.microsoft.com/office/drawing/2014/main" id="{B875139C-6471-774D-89EF-2B93FAD2CB2A}"/>
              </a:ext>
            </a:extLst>
          </p:cNvPr>
          <p:cNvSpPr>
            <a:spLocks noGrp="1"/>
          </p:cNvSpPr>
          <p:nvPr>
            <p:ph type="ftr" sz="quarter" idx="11"/>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3942AF23-4BDC-8C4A-9212-AF88439C6122}"/>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369627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904875" y="1563688"/>
            <a:ext cx="4581525" cy="3386772"/>
          </a:xfrm>
        </p:spPr>
        <p:txBody>
          <a:bodyPr/>
          <a:lstStyle/>
          <a:p>
            <a:pPr lvl="0"/>
            <a:r>
              <a:rPr lang="fr-FR"/>
              <a:t>Modifier les styles du texte du masque
Deuxième niveau
Troisième niveau
Quatrième niveau
Cinquième niveau</a:t>
            </a:r>
          </a:p>
        </p:txBody>
      </p:sp>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5486400" y="0"/>
            <a:ext cx="3144838" cy="5143500"/>
          </a:xfrm>
        </p:spPr>
        <p:txBody>
          <a:bodyPr/>
          <a:lstStyle/>
          <a:p>
            <a:r>
              <a:rPr lang="fr-FR"/>
              <a:t>Cliquez sur l'icône pour ajouter une image</a:t>
            </a:r>
          </a:p>
        </p:txBody>
      </p:sp>
      <p:sp>
        <p:nvSpPr>
          <p:cNvPr id="5" name="Titre 4">
            <a:extLst>
              <a:ext uri="{FF2B5EF4-FFF2-40B4-BE49-F238E27FC236}">
                <a16:creationId xmlns:a16="http://schemas.microsoft.com/office/drawing/2014/main" id="{55F20A3C-6DA6-684F-8F84-A7C8F1339C00}"/>
              </a:ext>
            </a:extLst>
          </p:cNvPr>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B633A2CC-2D27-AE47-AE09-87A5F61228B8}"/>
              </a:ext>
            </a:extLst>
          </p:cNvPr>
          <p:cNvSpPr>
            <a:spLocks noGrp="1"/>
          </p:cNvSpPr>
          <p:nvPr>
            <p:ph type="dt" sz="half" idx="14"/>
          </p:nvPr>
        </p:nvSpPr>
        <p:spPr/>
        <p:txBody>
          <a:bodyPr/>
          <a:lstStyle/>
          <a:p>
            <a:r>
              <a:rPr lang="fr-CH"/>
              <a:t>NAME EVENT / NAME PRESENTATION</a:t>
            </a:r>
            <a:endParaRPr lang="fr-FR" dirty="0"/>
          </a:p>
        </p:txBody>
      </p:sp>
      <p:sp>
        <p:nvSpPr>
          <p:cNvPr id="11" name="Espace réservé du pied de page 10">
            <a:extLst>
              <a:ext uri="{FF2B5EF4-FFF2-40B4-BE49-F238E27FC236}">
                <a16:creationId xmlns:a16="http://schemas.microsoft.com/office/drawing/2014/main" id="{CABC000E-4E22-1A40-9D3F-FE2F141E5CA4}"/>
              </a:ext>
            </a:extLst>
          </p:cNvPr>
          <p:cNvSpPr>
            <a:spLocks noGrp="1"/>
          </p:cNvSpPr>
          <p:nvPr>
            <p:ph type="ftr" sz="quarter" idx="15"/>
          </p:nvPr>
        </p:nvSpPr>
        <p:spPr/>
        <p:txBody>
          <a:bodyPr/>
          <a:lstStyle/>
          <a:p>
            <a:r>
              <a:rPr lang="fr-FR"/>
              <a:t>Speaker </a:t>
            </a:r>
            <a:endParaRPr lang="fr-FR" dirty="0"/>
          </a:p>
        </p:txBody>
      </p:sp>
      <p:sp>
        <p:nvSpPr>
          <p:cNvPr id="12" name="Espace réservé du numéro de diapositive 11">
            <a:extLst>
              <a:ext uri="{FF2B5EF4-FFF2-40B4-BE49-F238E27FC236}">
                <a16:creationId xmlns:a16="http://schemas.microsoft.com/office/drawing/2014/main" id="{0AF49D93-C78A-F646-92B0-A7932C43D9EE}"/>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143184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fr-CH"/>
              <a:t>NAME EVENT / NAME PRESENTATION</a:t>
            </a:r>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a:t>Speaker </a:t>
            </a:r>
            <a:endParaRPr lang="fr-FR" dirty="0"/>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904876" y="131032"/>
            <a:ext cx="3144520" cy="1072753"/>
          </a:xfrm>
        </p:spPr>
        <p:txBody>
          <a:bodyPr/>
          <a:lstStyle/>
          <a:p>
            <a:r>
              <a:rPr lang="fr-FR" dirty="0"/>
              <a:t>Modifiez le style du titre</a:t>
            </a:r>
          </a:p>
        </p:txBody>
      </p:sp>
    </p:spTree>
    <p:extLst>
      <p:ext uri="{BB962C8B-B14F-4D97-AF65-F5344CB8AC3E}">
        <p14:creationId xmlns:p14="http://schemas.microsoft.com/office/powerpoint/2010/main" val="1698958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fr-CH"/>
              <a:t>NAME EVENT / NAME PRESENTATION</a:t>
            </a:r>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a:t>Speaker </a:t>
            </a:r>
            <a:endParaRPr lang="fr-FR" dirty="0"/>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4049395" y="131032"/>
            <a:ext cx="3144520" cy="1072753"/>
          </a:xfrm>
        </p:spPr>
        <p:txBody>
          <a:bodyPr/>
          <a:lstStyle/>
          <a:p>
            <a:r>
              <a:rPr lang="fr-FR" dirty="0"/>
              <a:t>Modifiez le style du titre</a:t>
            </a:r>
          </a:p>
        </p:txBody>
      </p:sp>
    </p:spTree>
    <p:extLst>
      <p:ext uri="{BB962C8B-B14F-4D97-AF65-F5344CB8AC3E}">
        <p14:creationId xmlns:p14="http://schemas.microsoft.com/office/powerpoint/2010/main" val="2531427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1563688"/>
            <a:ext cx="3144838" cy="3579812"/>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Titre 6">
            <a:extLst>
              <a:ext uri="{FF2B5EF4-FFF2-40B4-BE49-F238E27FC236}">
                <a16:creationId xmlns:a16="http://schemas.microsoft.com/office/drawing/2014/main" id="{C026A30B-6F8E-1445-88F0-A5FB77E124E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826567D5-4A83-9E48-B441-CCB2A72BA6D1}"/>
              </a:ext>
            </a:extLst>
          </p:cNvPr>
          <p:cNvSpPr>
            <a:spLocks noGrp="1"/>
          </p:cNvSpPr>
          <p:nvPr>
            <p:ph type="dt" sz="half" idx="14"/>
          </p:nvPr>
        </p:nvSpPr>
        <p:spPr/>
        <p:txBody>
          <a:bodyPr/>
          <a:lstStyle/>
          <a:p>
            <a:r>
              <a:rPr lang="fr-CH"/>
              <a:t>NAME EVENT / NAME PRESENTATION</a:t>
            </a:r>
            <a:endParaRPr lang="fr-FR" dirty="0"/>
          </a:p>
        </p:txBody>
      </p:sp>
      <p:sp>
        <p:nvSpPr>
          <p:cNvPr id="10" name="Espace réservé du pied de page 9">
            <a:extLst>
              <a:ext uri="{FF2B5EF4-FFF2-40B4-BE49-F238E27FC236}">
                <a16:creationId xmlns:a16="http://schemas.microsoft.com/office/drawing/2014/main" id="{C830A539-93F1-2541-B9F0-330893BD5190}"/>
              </a:ext>
            </a:extLst>
          </p:cNvPr>
          <p:cNvSpPr>
            <a:spLocks noGrp="1"/>
          </p:cNvSpPr>
          <p:nvPr>
            <p:ph type="ftr" sz="quarter" idx="15"/>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82F21D18-8706-7E4D-8FBE-C1E2584541D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434545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4875" y="131032"/>
            <a:ext cx="3667125" cy="1072753"/>
          </a:xfrm>
          <a:prstGeom prst="rect">
            <a:avLst/>
          </a:prstGeom>
        </p:spPr>
        <p:txBody>
          <a:bodyPr vert="horz" lIns="180000" tIns="0" rIns="72000" bIns="46800" rtlCol="0" anchor="t">
            <a:normAutofit/>
          </a:bodyPr>
          <a:lstStyle/>
          <a:p>
            <a:r>
              <a:rPr lang="fr-FR" dirty="0"/>
              <a:t>Modifiez le style du titre</a:t>
            </a:r>
            <a:endParaRPr lang="en-US" dirty="0"/>
          </a:p>
        </p:txBody>
      </p:sp>
      <p:sp>
        <p:nvSpPr>
          <p:cNvPr id="3" name="Text Placeholder 2"/>
          <p:cNvSpPr>
            <a:spLocks noGrp="1"/>
          </p:cNvSpPr>
          <p:nvPr>
            <p:ph type="body" idx="1"/>
          </p:nvPr>
        </p:nvSpPr>
        <p:spPr>
          <a:xfrm>
            <a:off x="904875" y="1563688"/>
            <a:ext cx="7726363" cy="3386772"/>
          </a:xfrm>
          <a:prstGeom prst="rect">
            <a:avLst/>
          </a:prstGeom>
        </p:spPr>
        <p:txBody>
          <a:bodyPr vert="horz" lIns="180000" tIns="45720" rIns="91440" bIns="45720" rtlCol="0">
            <a:normAutofit/>
          </a:bodyPr>
          <a:lstStyle/>
          <a:p>
            <a:pPr lvl="0"/>
            <a:r>
              <a:rPr lang="fr-FR" dirty="0"/>
              <a:t>Modifier les styles du texte du masque</a:t>
            </a:r>
          </a:p>
          <a:p>
            <a:pPr lvl="1"/>
            <a:r>
              <a:rPr lang="fr-FR" dirty="0"/>
              <a:t>Deuxième niveau</a:t>
            </a:r>
          </a:p>
          <a:p>
            <a:pPr lvl="2"/>
            <a:r>
              <a:rPr lang="fr-FR" dirty="0"/>
              <a:t>Troisième niveau
Quatrième niveau
Cinquième niveau</a:t>
            </a:r>
            <a:endParaRPr lang="en-US" dirty="0"/>
          </a:p>
        </p:txBody>
      </p:sp>
      <p:sp>
        <p:nvSpPr>
          <p:cNvPr id="4" name="Date Placeholder 3"/>
          <p:cNvSpPr>
            <a:spLocks noGrp="1"/>
          </p:cNvSpPr>
          <p:nvPr>
            <p:ph type="dt" sz="half" idx="2"/>
          </p:nvPr>
        </p:nvSpPr>
        <p:spPr>
          <a:xfrm rot="16200000">
            <a:off x="-1221413" y="2778452"/>
            <a:ext cx="3341052" cy="911524"/>
          </a:xfrm>
          <a:prstGeom prst="rect">
            <a:avLst/>
          </a:prstGeom>
        </p:spPr>
        <p:txBody>
          <a:bodyPr vert="horz" lIns="91440" tIns="45720" rIns="91440" bIns="45720" rtlCol="0" anchor="ctr"/>
          <a:lstStyle>
            <a:lvl1pPr algn="l">
              <a:defRPr sz="700">
                <a:solidFill>
                  <a:schemeClr val="accent1"/>
                </a:solidFill>
                <a:latin typeface="Arial" panose="020B0604020202020204" pitchFamily="34" charset="0"/>
              </a:defRPr>
            </a:lvl1pPr>
          </a:lstStyle>
          <a:p>
            <a:r>
              <a:rPr lang="fr-CH"/>
              <a:t>NAME EVENT / NAME PRESENTATION</a:t>
            </a:r>
            <a:endParaRPr lang="fr-FR" dirty="0"/>
          </a:p>
        </p:txBody>
      </p:sp>
      <p:sp>
        <p:nvSpPr>
          <p:cNvPr id="5" name="Footer Placeholder 4"/>
          <p:cNvSpPr>
            <a:spLocks noGrp="1"/>
          </p:cNvSpPr>
          <p:nvPr>
            <p:ph type="ftr" sz="quarter" idx="3"/>
          </p:nvPr>
        </p:nvSpPr>
        <p:spPr>
          <a:xfrm rot="16200000">
            <a:off x="7115989" y="1874064"/>
            <a:ext cx="3543260" cy="512762"/>
          </a:xfrm>
          <a:prstGeom prst="rect">
            <a:avLst/>
          </a:prstGeom>
        </p:spPr>
        <p:txBody>
          <a:bodyPr vert="horz" lIns="91440" tIns="45720" rIns="91440" bIns="45720" rtlCol="0" anchor="ctr"/>
          <a:lstStyle>
            <a:lvl1pPr algn="r">
              <a:defRPr sz="700">
                <a:solidFill>
                  <a:schemeClr val="tx1"/>
                </a:solidFill>
                <a:latin typeface="Arial" panose="020B0604020202020204" pitchFamily="34" charset="0"/>
              </a:defRPr>
            </a:lvl1pPr>
          </a:lstStyle>
          <a:p>
            <a:r>
              <a:rPr lang="fr-FR" dirty="0"/>
              <a:t>Speaker </a:t>
            </a:r>
          </a:p>
        </p:txBody>
      </p:sp>
      <p:sp>
        <p:nvSpPr>
          <p:cNvPr id="6" name="Slide Number Placeholder 5"/>
          <p:cNvSpPr>
            <a:spLocks noGrp="1"/>
          </p:cNvSpPr>
          <p:nvPr>
            <p:ph type="sldNum" sz="quarter" idx="4"/>
          </p:nvPr>
        </p:nvSpPr>
        <p:spPr>
          <a:xfrm>
            <a:off x="8631238" y="195263"/>
            <a:ext cx="512762" cy="163552"/>
          </a:xfrm>
          <a:prstGeom prst="rect">
            <a:avLst/>
          </a:prstGeom>
        </p:spPr>
        <p:txBody>
          <a:bodyPr vert="horz" lIns="90000" tIns="0" rIns="90000" bIns="0" rtlCol="0" anchor="t"/>
          <a:lstStyle>
            <a:lvl1pPr algn="ctr">
              <a:defRPr sz="700" b="1">
                <a:solidFill>
                  <a:schemeClr val="tx1"/>
                </a:solidFill>
                <a:latin typeface="+mj-lt"/>
              </a:defRPr>
            </a:lvl1pPr>
          </a:lstStyle>
          <a:p>
            <a:fld id="{E1E1CD7C-2161-7D43-862E-CE4C333CD873}" type="slidenum">
              <a:rPr lang="fr-FR" smtClean="0"/>
              <a:pPr/>
              <a:t>‹#›</a:t>
            </a:fld>
            <a:endParaRPr lang="fr-FR" dirty="0"/>
          </a:p>
        </p:txBody>
      </p:sp>
      <p:pic>
        <p:nvPicPr>
          <p:cNvPr id="13" name="Image 12">
            <a:extLst>
              <a:ext uri="{FF2B5EF4-FFF2-40B4-BE49-F238E27FC236}">
                <a16:creationId xmlns:a16="http://schemas.microsoft.com/office/drawing/2014/main" id="{717E6E68-87EB-C34E-85D5-C26372DFEC99}"/>
              </a:ext>
            </a:extLst>
          </p:cNvPr>
          <p:cNvPicPr>
            <a:picLocks noChangeAspect="1"/>
          </p:cNvPicPr>
          <p:nvPr userDrawn="1"/>
        </p:nvPicPr>
        <p:blipFill>
          <a:blip r:embed="rId17"/>
          <a:stretch>
            <a:fillRect/>
          </a:stretch>
        </p:blipFill>
        <p:spPr>
          <a:xfrm>
            <a:off x="130273" y="132334"/>
            <a:ext cx="653952" cy="283022"/>
          </a:xfrm>
          <a:prstGeom prst="rect">
            <a:avLst/>
          </a:prstGeom>
        </p:spPr>
      </p:pic>
      <p:sp>
        <p:nvSpPr>
          <p:cNvPr id="14" name="Rectangle 13">
            <a:extLst>
              <a:ext uri="{FF2B5EF4-FFF2-40B4-BE49-F238E27FC236}">
                <a16:creationId xmlns:a16="http://schemas.microsoft.com/office/drawing/2014/main" id="{75D7A1C0-94CD-D94F-A99F-21847E542637}"/>
              </a:ext>
            </a:extLst>
          </p:cNvPr>
          <p:cNvSpPr/>
          <p:nvPr userDrawn="1"/>
        </p:nvSpPr>
        <p:spPr>
          <a:xfrm rot="16200000">
            <a:off x="430003" y="4897709"/>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latin typeface="Arial" panose="020B0604020202020204" pitchFamily="34" charset="0"/>
            </a:endParaRPr>
          </a:p>
        </p:txBody>
      </p:sp>
    </p:spTree>
    <p:extLst>
      <p:ext uri="{BB962C8B-B14F-4D97-AF65-F5344CB8AC3E}">
        <p14:creationId xmlns:p14="http://schemas.microsoft.com/office/powerpoint/2010/main" val="356948683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81" r:id="rId3"/>
    <p:sldLayoutId id="2147483673" r:id="rId4"/>
    <p:sldLayoutId id="2147483662" r:id="rId5"/>
    <p:sldLayoutId id="2147483674" r:id="rId6"/>
    <p:sldLayoutId id="2147483675" r:id="rId7"/>
    <p:sldLayoutId id="2147483682" r:id="rId8"/>
    <p:sldLayoutId id="2147483676" r:id="rId9"/>
    <p:sldLayoutId id="2147483664" r:id="rId10"/>
    <p:sldLayoutId id="2147483666" r:id="rId11"/>
    <p:sldLayoutId id="2147483677" r:id="rId12"/>
    <p:sldLayoutId id="2147483678" r:id="rId13"/>
    <p:sldLayoutId id="2147483679" r:id="rId14"/>
    <p:sldLayoutId id="2147483667" r:id="rId15"/>
  </p:sldLayoutIdLst>
  <p:hf hdr="0"/>
  <p:txStyles>
    <p:titleStyle>
      <a:lvl1pPr algn="l" defTabSz="685800" rtl="0" eaLnBrk="1" latinLnBrk="0" hangingPunct="1">
        <a:lnSpc>
          <a:spcPct val="9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p:titleStyle>
    <p:body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126" userDrawn="1">
          <p15:clr>
            <a:srgbClr val="F26B43"/>
          </p15:clr>
        </p15:guide>
        <p15:guide id="3" pos="5602" userDrawn="1">
          <p15:clr>
            <a:srgbClr val="F26B43"/>
          </p15:clr>
        </p15:guide>
        <p15:guide id="4" pos="2880" userDrawn="1">
          <p15:clr>
            <a:srgbClr val="F26B43"/>
          </p15:clr>
        </p15:guide>
        <p15:guide id="5" orient="horz" pos="123" userDrawn="1">
          <p15:clr>
            <a:srgbClr val="F26B43"/>
          </p15:clr>
        </p15:guide>
        <p15:guide id="6" orient="horz" pos="3117" userDrawn="1">
          <p15:clr>
            <a:srgbClr val="F26B43"/>
          </p15:clr>
        </p15:guide>
        <p15:guide id="7" pos="570" userDrawn="1">
          <p15:clr>
            <a:srgbClr val="F26B43"/>
          </p15:clr>
        </p15:guide>
        <p15:guide id="8" pos="1155" userDrawn="1">
          <p15:clr>
            <a:srgbClr val="F26B43"/>
          </p15:clr>
        </p15:guide>
        <p15:guide id="9" pos="1728" userDrawn="1">
          <p15:clr>
            <a:srgbClr val="F26B43"/>
          </p15:clr>
        </p15:guide>
        <p15:guide id="10" pos="2304" userDrawn="1">
          <p15:clr>
            <a:srgbClr val="F26B43"/>
          </p15:clr>
        </p15:guide>
        <p15:guide id="11" pos="3456" userDrawn="1">
          <p15:clr>
            <a:srgbClr val="F26B43"/>
          </p15:clr>
        </p15:guide>
        <p15:guide id="12" pos="4035" userDrawn="1">
          <p15:clr>
            <a:srgbClr val="F26B43"/>
          </p15:clr>
        </p15:guide>
        <p15:guide id="13" pos="4608" userDrawn="1">
          <p15:clr>
            <a:srgbClr val="F26B43"/>
          </p15:clr>
        </p15:guide>
        <p15:guide id="14" pos="5180" userDrawn="1">
          <p15:clr>
            <a:srgbClr val="F26B43"/>
          </p15:clr>
        </p15:guide>
        <p15:guide id="15" orient="horz" pos="490" userDrawn="1">
          <p15:clr>
            <a:srgbClr val="F26B43"/>
          </p15:clr>
        </p15:guide>
        <p15:guide id="16" orient="horz" pos="985" userDrawn="1">
          <p15:clr>
            <a:srgbClr val="F26B43"/>
          </p15:clr>
        </p15:guide>
        <p15:guide id="17" orient="horz" pos="1475" userDrawn="1">
          <p15:clr>
            <a:srgbClr val="F26B43"/>
          </p15:clr>
        </p15:guide>
        <p15:guide id="18" orient="horz" pos="1962" userDrawn="1">
          <p15:clr>
            <a:srgbClr val="F26B43"/>
          </p15:clr>
        </p15:guide>
        <p15:guide id="19" orient="horz" pos="2458" userDrawn="1">
          <p15:clr>
            <a:srgbClr val="F26B43"/>
          </p15:clr>
        </p15:guide>
        <p15:guide id="20" orient="horz" pos="2950" userDrawn="1">
          <p15:clr>
            <a:srgbClr val="F26B43"/>
          </p15:clr>
        </p15:guide>
        <p15:guide id="21" pos="5437" userDrawn="1">
          <p15:clr>
            <a:srgbClr val="F26B43"/>
          </p15:clr>
        </p15:guide>
        <p15:guide id="22" orient="horz" userDrawn="1">
          <p15:clr>
            <a:srgbClr val="F26B43"/>
          </p15:clr>
        </p15:guide>
        <p15:guide id="23" pos="5760" userDrawn="1">
          <p15:clr>
            <a:srgbClr val="F26B43"/>
          </p15:clr>
        </p15:guide>
        <p15:guide id="24" orient="horz" pos="3240" userDrawn="1">
          <p15:clr>
            <a:srgbClr val="F26B43"/>
          </p15:clr>
        </p15:guide>
        <p15:guide id="2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5A5C923-5A79-224D-A6A6-8267C64759A4}"/>
              </a:ext>
            </a:extLst>
          </p:cNvPr>
          <p:cNvSpPr>
            <a:spLocks noGrp="1"/>
          </p:cNvSpPr>
          <p:nvPr>
            <p:ph type="ctrTitle"/>
          </p:nvPr>
        </p:nvSpPr>
        <p:spPr>
          <a:xfrm>
            <a:off x="3529584" y="890216"/>
            <a:ext cx="5614417" cy="1898299"/>
          </a:xfrm>
        </p:spPr>
        <p:txBody>
          <a:bodyPr>
            <a:normAutofit/>
          </a:bodyPr>
          <a:lstStyle/>
          <a:p>
            <a:r>
              <a:rPr lang="en-GB" dirty="0"/>
              <a:t>EE-451 - Image analysis and pattern recognition</a:t>
            </a:r>
            <a:br>
              <a:rPr lang="en-GB" dirty="0"/>
            </a:br>
            <a:r>
              <a:rPr lang="en-GB" dirty="0"/>
              <a:t>Interview exam</a:t>
            </a:r>
            <a:endParaRPr lang="fr-FR" dirty="0"/>
          </a:p>
        </p:txBody>
      </p:sp>
      <p:sp>
        <p:nvSpPr>
          <p:cNvPr id="4" name="Sous-titre 3">
            <a:extLst>
              <a:ext uri="{FF2B5EF4-FFF2-40B4-BE49-F238E27FC236}">
                <a16:creationId xmlns:a16="http://schemas.microsoft.com/office/drawing/2014/main" id="{34F3CA74-E434-844A-9C90-0FE7EB8DBFC3}"/>
              </a:ext>
            </a:extLst>
          </p:cNvPr>
          <p:cNvSpPr>
            <a:spLocks noGrp="1"/>
          </p:cNvSpPr>
          <p:nvPr>
            <p:ph type="subTitle" idx="1"/>
          </p:nvPr>
        </p:nvSpPr>
        <p:spPr>
          <a:xfrm>
            <a:off x="1700784" y="2788515"/>
            <a:ext cx="1828800" cy="1568450"/>
          </a:xfrm>
        </p:spPr>
        <p:txBody>
          <a:bodyPr/>
          <a:lstStyle/>
          <a:p>
            <a:r>
              <a:rPr lang="fr-FR" dirty="0"/>
              <a:t>Tom Mery </a:t>
            </a:r>
          </a:p>
          <a:p>
            <a:r>
              <a:rPr lang="fr-FR" dirty="0"/>
              <a:t>MT-MA4</a:t>
            </a:r>
          </a:p>
        </p:txBody>
      </p:sp>
      <p:sp>
        <p:nvSpPr>
          <p:cNvPr id="5" name="Espace réservé du texte 4">
            <a:extLst>
              <a:ext uri="{FF2B5EF4-FFF2-40B4-BE49-F238E27FC236}">
                <a16:creationId xmlns:a16="http://schemas.microsoft.com/office/drawing/2014/main" id="{BC3BCA55-E2C0-5C4E-89C0-5D85ED2FB439}"/>
              </a:ext>
            </a:extLst>
          </p:cNvPr>
          <p:cNvSpPr>
            <a:spLocks noGrp="1"/>
          </p:cNvSpPr>
          <p:nvPr>
            <p:ph type="body" sz="quarter" idx="11"/>
          </p:nvPr>
        </p:nvSpPr>
        <p:spPr>
          <a:xfrm>
            <a:off x="6969289" y="4683125"/>
            <a:ext cx="2174712" cy="460375"/>
          </a:xfrm>
        </p:spPr>
        <p:txBody>
          <a:bodyPr/>
          <a:lstStyle/>
          <a:p>
            <a:r>
              <a:rPr lang="en-GB" dirty="0"/>
              <a:t>Prof. Jean-Philippe </a:t>
            </a:r>
            <a:r>
              <a:rPr lang="en-GB" dirty="0" err="1"/>
              <a:t>Thiran</a:t>
            </a:r>
            <a:endParaRPr lang="fr-FR" dirty="0"/>
          </a:p>
        </p:txBody>
      </p:sp>
      <p:sp>
        <p:nvSpPr>
          <p:cNvPr id="6" name="Espace réservé du texte 5">
            <a:extLst>
              <a:ext uri="{FF2B5EF4-FFF2-40B4-BE49-F238E27FC236}">
                <a16:creationId xmlns:a16="http://schemas.microsoft.com/office/drawing/2014/main" id="{18A3154D-FCB0-A34B-BBBC-167C625558EC}"/>
              </a:ext>
            </a:extLst>
          </p:cNvPr>
          <p:cNvSpPr>
            <a:spLocks noGrp="1"/>
          </p:cNvSpPr>
          <p:nvPr>
            <p:ph type="body" sz="quarter" idx="12"/>
          </p:nvPr>
        </p:nvSpPr>
        <p:spPr/>
        <p:txBody>
          <a:bodyPr/>
          <a:lstStyle/>
          <a:p>
            <a:r>
              <a:rPr lang="fr-FR" dirty="0"/>
              <a:t>15.05.2023</a:t>
            </a:r>
          </a:p>
        </p:txBody>
      </p:sp>
    </p:spTree>
    <p:extLst>
      <p:ext uri="{BB962C8B-B14F-4D97-AF65-F5344CB8AC3E}">
        <p14:creationId xmlns:p14="http://schemas.microsoft.com/office/powerpoint/2010/main" val="413527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1.3. Region growing</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10</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5" name="Content Placeholder 4">
            <a:extLst>
              <a:ext uri="{FF2B5EF4-FFF2-40B4-BE49-F238E27FC236}">
                <a16:creationId xmlns:a16="http://schemas.microsoft.com/office/drawing/2014/main" id="{4589D0B5-808C-469F-D18F-D79A5A59D1B3}"/>
              </a:ext>
            </a:extLst>
          </p:cNvPr>
          <p:cNvSpPr>
            <a:spLocks noGrp="1"/>
          </p:cNvSpPr>
          <p:nvPr>
            <p:ph sz="half" idx="1"/>
          </p:nvPr>
        </p:nvSpPr>
        <p:spPr>
          <a:xfrm>
            <a:off x="1282561" y="848070"/>
            <a:ext cx="7434055" cy="4056669"/>
          </a:xfrm>
        </p:spPr>
        <p:txBody>
          <a:bodyPr>
            <a:normAutofit/>
          </a:bodyPr>
          <a:lstStyle/>
          <a:p>
            <a:r>
              <a:rPr lang="en-GB" dirty="0"/>
              <a:t>Principe of </a:t>
            </a:r>
            <a:r>
              <a:rPr lang="en-GB" b="1" dirty="0"/>
              <a:t>region growing</a:t>
            </a:r>
            <a:r>
              <a:rPr lang="en-GB" dirty="0"/>
              <a:t>:</a:t>
            </a:r>
          </a:p>
          <a:p>
            <a:pPr lvl="1"/>
            <a:r>
              <a:rPr lang="en-GB" dirty="0"/>
              <a:t>Fix a starting point (</a:t>
            </a:r>
            <a:r>
              <a:rPr lang="en-GB" b="1" dirty="0"/>
              <a:t>seed</a:t>
            </a:r>
            <a:r>
              <a:rPr lang="en-GB" dirty="0"/>
              <a:t>) in the desired region</a:t>
            </a:r>
          </a:p>
          <a:p>
            <a:pPr lvl="1"/>
            <a:r>
              <a:rPr lang="en-GB" dirty="0"/>
              <a:t>Define the </a:t>
            </a:r>
            <a:r>
              <a:rPr lang="en-GB" b="1" dirty="0"/>
              <a:t>homogeneity criterion</a:t>
            </a:r>
            <a:r>
              <a:rPr lang="en-GB" dirty="0"/>
              <a:t> used to define the region</a:t>
            </a:r>
          </a:p>
          <a:p>
            <a:pPr lvl="1"/>
            <a:r>
              <a:rPr lang="en-GB" dirty="0"/>
              <a:t>By a </a:t>
            </a:r>
            <a:r>
              <a:rPr lang="en-GB" b="1" dirty="0"/>
              <a:t>recursive procedure</a:t>
            </a:r>
            <a:r>
              <a:rPr lang="en-GB" dirty="0"/>
              <a:t>, (i.e. </a:t>
            </a:r>
            <a:r>
              <a:rPr lang="en-GB" dirty="0" err="1"/>
              <a:t>neighbor</a:t>
            </a:r>
            <a:r>
              <a:rPr lang="en-GB" dirty="0"/>
              <a:t> to </a:t>
            </a:r>
            <a:r>
              <a:rPr lang="en-GB" dirty="0" err="1"/>
              <a:t>neighbor</a:t>
            </a:r>
            <a:r>
              <a:rPr lang="en-GB" dirty="0"/>
              <a:t>), include in the region all the pixels that are </a:t>
            </a:r>
            <a:r>
              <a:rPr lang="en-GB" dirty="0" err="1"/>
              <a:t>neighbors</a:t>
            </a:r>
            <a:r>
              <a:rPr lang="en-GB" dirty="0"/>
              <a:t> of the current pixel and that satisfy the homogeneity criterion</a:t>
            </a:r>
          </a:p>
          <a:p>
            <a:pPr lvl="2"/>
            <a:r>
              <a:rPr lang="en-GB" dirty="0"/>
              <a:t>By this, the region will grow until it contains all the points connected to the seed point</a:t>
            </a:r>
          </a:p>
          <a:p>
            <a:pPr lvl="2"/>
            <a:r>
              <a:rPr lang="en-GB" dirty="0"/>
              <a:t>We obtain a </a:t>
            </a:r>
            <a:r>
              <a:rPr lang="en-GB" dirty="0" err="1"/>
              <a:t>connex</a:t>
            </a:r>
            <a:r>
              <a:rPr lang="en-GB" dirty="0"/>
              <a:t> region</a:t>
            </a:r>
          </a:p>
          <a:p>
            <a:pPr lvl="1"/>
            <a:r>
              <a:rPr lang="en-GB" dirty="0"/>
              <a:t>Homogeneity criterion examples :</a:t>
            </a:r>
          </a:p>
          <a:p>
            <a:pPr lvl="2"/>
            <a:r>
              <a:rPr lang="en-GB" dirty="0"/>
              <a:t>Intensity is lower than a threshold</a:t>
            </a:r>
          </a:p>
          <a:p>
            <a:pPr lvl="2"/>
            <a:r>
              <a:rPr lang="en-GB" dirty="0"/>
              <a:t>Intensity difference between two </a:t>
            </a:r>
            <a:r>
              <a:rPr lang="en-GB" dirty="0" err="1"/>
              <a:t>neighbors</a:t>
            </a:r>
            <a:r>
              <a:rPr lang="en-GB" dirty="0"/>
              <a:t> varies lower than a threshold</a:t>
            </a:r>
          </a:p>
          <a:p>
            <a:pPr lvl="2"/>
            <a:r>
              <a:rPr lang="en-GB" dirty="0"/>
              <a:t>The local variance is lower than a threshold</a:t>
            </a:r>
            <a:endParaRPr lang="en-CH" dirty="0"/>
          </a:p>
        </p:txBody>
      </p:sp>
    </p:spTree>
    <p:extLst>
      <p:ext uri="{BB962C8B-B14F-4D97-AF65-F5344CB8AC3E}">
        <p14:creationId xmlns:p14="http://schemas.microsoft.com/office/powerpoint/2010/main" val="3541241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1.4. Edge detection</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11</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5" name="Content Placeholder 4">
            <a:extLst>
              <a:ext uri="{FF2B5EF4-FFF2-40B4-BE49-F238E27FC236}">
                <a16:creationId xmlns:a16="http://schemas.microsoft.com/office/drawing/2014/main" id="{4589D0B5-808C-469F-D18F-D79A5A59D1B3}"/>
              </a:ext>
            </a:extLst>
          </p:cNvPr>
          <p:cNvSpPr>
            <a:spLocks noGrp="1"/>
          </p:cNvSpPr>
          <p:nvPr>
            <p:ph sz="half" idx="1"/>
          </p:nvPr>
        </p:nvSpPr>
        <p:spPr>
          <a:xfrm>
            <a:off x="1222927" y="939998"/>
            <a:ext cx="7324725" cy="3263504"/>
          </a:xfrm>
        </p:spPr>
        <p:txBody>
          <a:bodyPr>
            <a:normAutofit/>
          </a:bodyPr>
          <a:lstStyle/>
          <a:p>
            <a:r>
              <a:rPr lang="en-GB" dirty="0"/>
              <a:t>Edge: sharp transition in intensity. </a:t>
            </a:r>
          </a:p>
          <a:p>
            <a:r>
              <a:rPr lang="en-GB" dirty="0"/>
              <a:t>Edge detection: method to extract the coordinates of the image where the transition in intensity is the highest.</a:t>
            </a:r>
          </a:p>
          <a:p>
            <a:r>
              <a:rPr lang="en-GB" dirty="0"/>
              <a:t>2 ways: </a:t>
            </a:r>
          </a:p>
          <a:p>
            <a:pPr lvl="1"/>
            <a:r>
              <a:rPr lang="en-GB" dirty="0"/>
              <a:t>1st derivative methods: find the maximum of the first derivative</a:t>
            </a:r>
          </a:p>
          <a:p>
            <a:pPr lvl="1"/>
            <a:r>
              <a:rPr lang="en-GB" dirty="0"/>
              <a:t>2nd derivative methods: find the zero crossing of the second derivative</a:t>
            </a:r>
          </a:p>
        </p:txBody>
      </p:sp>
      <p:pic>
        <p:nvPicPr>
          <p:cNvPr id="3" name="Picture 2" descr="A picture containing diagram, line, sketch, origami&#10;&#10;Description automatically generated">
            <a:extLst>
              <a:ext uri="{FF2B5EF4-FFF2-40B4-BE49-F238E27FC236}">
                <a16:creationId xmlns:a16="http://schemas.microsoft.com/office/drawing/2014/main" id="{13B4ADF5-A4A1-F326-5295-7BA38134353F}"/>
              </a:ext>
            </a:extLst>
          </p:cNvPr>
          <p:cNvPicPr>
            <a:picLocks noChangeAspect="1"/>
          </p:cNvPicPr>
          <p:nvPr/>
        </p:nvPicPr>
        <p:blipFill>
          <a:blip r:embed="rId3"/>
          <a:stretch>
            <a:fillRect/>
          </a:stretch>
        </p:blipFill>
        <p:spPr>
          <a:xfrm>
            <a:off x="3095245" y="2781300"/>
            <a:ext cx="3365500" cy="2362200"/>
          </a:xfrm>
          <a:prstGeom prst="rect">
            <a:avLst/>
          </a:prstGeom>
        </p:spPr>
      </p:pic>
    </p:spTree>
    <p:extLst>
      <p:ext uri="{BB962C8B-B14F-4D97-AF65-F5344CB8AC3E}">
        <p14:creationId xmlns:p14="http://schemas.microsoft.com/office/powerpoint/2010/main" val="3382429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1.4. 1</a:t>
            </a:r>
            <a:r>
              <a:rPr lang="en-GB" baseline="30000" dirty="0"/>
              <a:t>st</a:t>
            </a:r>
            <a:r>
              <a:rPr lang="en-GB" dirty="0"/>
              <a:t> derivative methods</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12</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5" name="Content Placeholder 4">
            <a:extLst>
              <a:ext uri="{FF2B5EF4-FFF2-40B4-BE49-F238E27FC236}">
                <a16:creationId xmlns:a16="http://schemas.microsoft.com/office/drawing/2014/main" id="{4589D0B5-808C-469F-D18F-D79A5A59D1B3}"/>
              </a:ext>
            </a:extLst>
          </p:cNvPr>
          <p:cNvSpPr>
            <a:spLocks noGrp="1"/>
          </p:cNvSpPr>
          <p:nvPr>
            <p:ph sz="half" idx="1"/>
          </p:nvPr>
        </p:nvSpPr>
        <p:spPr>
          <a:xfrm>
            <a:off x="1203048" y="766718"/>
            <a:ext cx="7324725" cy="1290682"/>
          </a:xfrm>
        </p:spPr>
        <p:txBody>
          <a:bodyPr>
            <a:normAutofit/>
          </a:bodyPr>
          <a:lstStyle/>
          <a:p>
            <a:r>
              <a:rPr lang="en-GB" dirty="0"/>
              <a:t>First derivative methods:</a:t>
            </a:r>
          </a:p>
          <a:p>
            <a:pPr lvl="1"/>
            <a:r>
              <a:rPr lang="en-GB" dirty="0"/>
              <a:t>High pass filters on the image, done by convolution with various kernels </a:t>
            </a:r>
          </a:p>
          <a:p>
            <a:pPr lvl="1"/>
            <a:r>
              <a:rPr lang="en-GB" dirty="0"/>
              <a:t>Basically compute a finite difference approximation of the 1</a:t>
            </a:r>
            <a:r>
              <a:rPr lang="en-GB" baseline="30000" dirty="0"/>
              <a:t>st</a:t>
            </a:r>
            <a:r>
              <a:rPr lang="en-GB" dirty="0"/>
              <a:t> derivative</a:t>
            </a:r>
          </a:p>
          <a:p>
            <a:r>
              <a:rPr lang="en-GB" dirty="0"/>
              <a:t>Prewitt:</a:t>
            </a:r>
          </a:p>
        </p:txBody>
      </p:sp>
      <p:pic>
        <p:nvPicPr>
          <p:cNvPr id="3" name="Picture 2" descr="A picture containing text, font, diagram, typography&#10;&#10;Description automatically generated">
            <a:extLst>
              <a:ext uri="{FF2B5EF4-FFF2-40B4-BE49-F238E27FC236}">
                <a16:creationId xmlns:a16="http://schemas.microsoft.com/office/drawing/2014/main" id="{67ECF387-DA9E-43F3-1995-EB27E0A47187}"/>
              </a:ext>
            </a:extLst>
          </p:cNvPr>
          <p:cNvPicPr>
            <a:picLocks noChangeAspect="1"/>
          </p:cNvPicPr>
          <p:nvPr/>
        </p:nvPicPr>
        <p:blipFill>
          <a:blip r:embed="rId3"/>
          <a:stretch>
            <a:fillRect/>
          </a:stretch>
        </p:blipFill>
        <p:spPr>
          <a:xfrm>
            <a:off x="1845469" y="1917700"/>
            <a:ext cx="5613400" cy="1308100"/>
          </a:xfrm>
          <a:prstGeom prst="rect">
            <a:avLst/>
          </a:prstGeom>
        </p:spPr>
      </p:pic>
      <p:pic>
        <p:nvPicPr>
          <p:cNvPr id="10" name="Picture 9" descr="A picture containing font, text, diagram&#10;&#10;Description automatically generated">
            <a:extLst>
              <a:ext uri="{FF2B5EF4-FFF2-40B4-BE49-F238E27FC236}">
                <a16:creationId xmlns:a16="http://schemas.microsoft.com/office/drawing/2014/main" id="{CD3337B7-29F4-AEA6-A029-76457D515D25}"/>
              </a:ext>
            </a:extLst>
          </p:cNvPr>
          <p:cNvPicPr>
            <a:picLocks noChangeAspect="1"/>
          </p:cNvPicPr>
          <p:nvPr/>
        </p:nvPicPr>
        <p:blipFill>
          <a:blip r:embed="rId4"/>
          <a:stretch>
            <a:fillRect/>
          </a:stretch>
        </p:blipFill>
        <p:spPr>
          <a:xfrm>
            <a:off x="1845469" y="3406177"/>
            <a:ext cx="5887174" cy="1248794"/>
          </a:xfrm>
          <a:prstGeom prst="rect">
            <a:avLst/>
          </a:prstGeom>
        </p:spPr>
      </p:pic>
      <p:sp>
        <p:nvSpPr>
          <p:cNvPr id="11" name="Content Placeholder 4">
            <a:extLst>
              <a:ext uri="{FF2B5EF4-FFF2-40B4-BE49-F238E27FC236}">
                <a16:creationId xmlns:a16="http://schemas.microsoft.com/office/drawing/2014/main" id="{3EA9EE69-9D75-6EA7-29F7-04FB2686DC44}"/>
              </a:ext>
            </a:extLst>
          </p:cNvPr>
          <p:cNvSpPr txBox="1">
            <a:spLocks/>
          </p:cNvSpPr>
          <p:nvPr/>
        </p:nvSpPr>
        <p:spPr>
          <a:xfrm>
            <a:off x="1203047" y="3055043"/>
            <a:ext cx="7324725" cy="351134"/>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t>Sobel:</a:t>
            </a:r>
          </a:p>
        </p:txBody>
      </p:sp>
    </p:spTree>
    <p:extLst>
      <p:ext uri="{BB962C8B-B14F-4D97-AF65-F5344CB8AC3E}">
        <p14:creationId xmlns:p14="http://schemas.microsoft.com/office/powerpoint/2010/main" val="2221993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1.4. 2</a:t>
            </a:r>
            <a:r>
              <a:rPr lang="en-GB" baseline="30000" dirty="0"/>
              <a:t>nd</a:t>
            </a:r>
            <a:r>
              <a:rPr lang="en-GB" dirty="0"/>
              <a:t> derivative methods</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13</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5" name="Content Placeholder 4">
            <a:extLst>
              <a:ext uri="{FF2B5EF4-FFF2-40B4-BE49-F238E27FC236}">
                <a16:creationId xmlns:a16="http://schemas.microsoft.com/office/drawing/2014/main" id="{4589D0B5-808C-469F-D18F-D79A5A59D1B3}"/>
              </a:ext>
            </a:extLst>
          </p:cNvPr>
          <p:cNvSpPr>
            <a:spLocks noGrp="1"/>
          </p:cNvSpPr>
          <p:nvPr>
            <p:ph sz="half" idx="1"/>
          </p:nvPr>
        </p:nvSpPr>
        <p:spPr>
          <a:xfrm>
            <a:off x="1253657" y="671962"/>
            <a:ext cx="5068736" cy="3263504"/>
          </a:xfrm>
        </p:spPr>
        <p:txBody>
          <a:bodyPr>
            <a:normAutofit/>
          </a:bodyPr>
          <a:lstStyle/>
          <a:p>
            <a:r>
              <a:rPr lang="en-GB" dirty="0"/>
              <a:t>Second derivative methods: </a:t>
            </a:r>
          </a:p>
          <a:p>
            <a:pPr lvl="1"/>
            <a:r>
              <a:rPr lang="en-GB" dirty="0"/>
              <a:t>Marr-Hildreth filter: Laplacian of gaussian filter</a:t>
            </a:r>
          </a:p>
          <a:p>
            <a:pPr lvl="1"/>
            <a:r>
              <a:rPr lang="en-GB" dirty="0"/>
              <a:t>Main ideas:</a:t>
            </a:r>
          </a:p>
          <a:p>
            <a:pPr lvl="2"/>
            <a:r>
              <a:rPr lang="en-GB" dirty="0"/>
              <a:t>Noise will introduce false detections</a:t>
            </a:r>
          </a:p>
          <a:p>
            <a:pPr lvl="2"/>
            <a:r>
              <a:rPr lang="en-GB" dirty="0"/>
              <a:t>Filter the image to remove the noise and undesired details using gaussian filter:</a:t>
            </a:r>
          </a:p>
        </p:txBody>
      </p:sp>
      <p:pic>
        <p:nvPicPr>
          <p:cNvPr id="3" name="Picture 2" descr="A picture containing font, handwriting, white, calligraphy&#10;&#10;Description automatically generated">
            <a:extLst>
              <a:ext uri="{FF2B5EF4-FFF2-40B4-BE49-F238E27FC236}">
                <a16:creationId xmlns:a16="http://schemas.microsoft.com/office/drawing/2014/main" id="{C9AB47F4-56A8-6776-DCBF-699C991B2FB4}"/>
              </a:ext>
            </a:extLst>
          </p:cNvPr>
          <p:cNvPicPr>
            <a:picLocks noChangeAspect="1"/>
          </p:cNvPicPr>
          <p:nvPr/>
        </p:nvPicPr>
        <p:blipFill>
          <a:blip r:embed="rId3"/>
          <a:stretch>
            <a:fillRect/>
          </a:stretch>
        </p:blipFill>
        <p:spPr>
          <a:xfrm>
            <a:off x="6107296" y="1917824"/>
            <a:ext cx="1268308" cy="401009"/>
          </a:xfrm>
          <a:prstGeom prst="rect">
            <a:avLst/>
          </a:prstGeom>
        </p:spPr>
      </p:pic>
      <p:pic>
        <p:nvPicPr>
          <p:cNvPr id="10" name="Picture 9" descr="A black text on a white background&#10;&#10;Description automatically generated with low confidence">
            <a:extLst>
              <a:ext uri="{FF2B5EF4-FFF2-40B4-BE49-F238E27FC236}">
                <a16:creationId xmlns:a16="http://schemas.microsoft.com/office/drawing/2014/main" id="{A721983D-2F5C-F545-9C93-AF64C4BFA444}"/>
              </a:ext>
            </a:extLst>
          </p:cNvPr>
          <p:cNvPicPr>
            <a:picLocks noChangeAspect="1"/>
          </p:cNvPicPr>
          <p:nvPr/>
        </p:nvPicPr>
        <p:blipFill>
          <a:blip r:embed="rId4"/>
          <a:stretch>
            <a:fillRect/>
          </a:stretch>
        </p:blipFill>
        <p:spPr>
          <a:xfrm>
            <a:off x="6107296" y="2514764"/>
            <a:ext cx="2553386" cy="546100"/>
          </a:xfrm>
          <a:prstGeom prst="rect">
            <a:avLst/>
          </a:prstGeom>
        </p:spPr>
      </p:pic>
      <p:pic>
        <p:nvPicPr>
          <p:cNvPr id="12" name="Picture 11" descr="A picture containing text, font, handwriting, calligraphy&#10;&#10;Description automatically generated">
            <a:extLst>
              <a:ext uri="{FF2B5EF4-FFF2-40B4-BE49-F238E27FC236}">
                <a16:creationId xmlns:a16="http://schemas.microsoft.com/office/drawing/2014/main" id="{ACDDC478-D1F3-D870-D32D-419126A1423D}"/>
              </a:ext>
            </a:extLst>
          </p:cNvPr>
          <p:cNvPicPr>
            <a:picLocks noChangeAspect="1"/>
          </p:cNvPicPr>
          <p:nvPr/>
        </p:nvPicPr>
        <p:blipFill>
          <a:blip r:embed="rId5"/>
          <a:stretch>
            <a:fillRect/>
          </a:stretch>
        </p:blipFill>
        <p:spPr>
          <a:xfrm>
            <a:off x="2546350" y="4118449"/>
            <a:ext cx="4051300" cy="749300"/>
          </a:xfrm>
          <a:prstGeom prst="rect">
            <a:avLst/>
          </a:prstGeom>
        </p:spPr>
      </p:pic>
      <p:sp>
        <p:nvSpPr>
          <p:cNvPr id="14" name="TextBox 13">
            <a:extLst>
              <a:ext uri="{FF2B5EF4-FFF2-40B4-BE49-F238E27FC236}">
                <a16:creationId xmlns:a16="http://schemas.microsoft.com/office/drawing/2014/main" id="{8D5CEF23-3A32-7F09-4223-B23F10347638}"/>
              </a:ext>
            </a:extLst>
          </p:cNvPr>
          <p:cNvSpPr txBox="1"/>
          <p:nvPr/>
        </p:nvSpPr>
        <p:spPr>
          <a:xfrm>
            <a:off x="1326769" y="3752034"/>
            <a:ext cx="4576968" cy="300082"/>
          </a:xfrm>
          <a:prstGeom prst="rect">
            <a:avLst/>
          </a:prstGeom>
          <a:noFill/>
        </p:spPr>
        <p:txBody>
          <a:bodyPr wrap="square">
            <a:spAutoFit/>
          </a:bodyPr>
          <a:lstStyle/>
          <a:p>
            <a:pPr marL="285750" indent="-285750">
              <a:buFont typeface="Arial" panose="020B0604020202020204" pitchFamily="34" charset="0"/>
              <a:buChar char="•"/>
            </a:pPr>
            <a:r>
              <a:rPr lang="en-GB" dirty="0"/>
              <a:t>Trick: exploit the property of convolution:</a:t>
            </a:r>
            <a:endParaRPr lang="en-CH" dirty="0"/>
          </a:p>
        </p:txBody>
      </p:sp>
      <p:sp>
        <p:nvSpPr>
          <p:cNvPr id="15" name="Content Placeholder 4">
            <a:extLst>
              <a:ext uri="{FF2B5EF4-FFF2-40B4-BE49-F238E27FC236}">
                <a16:creationId xmlns:a16="http://schemas.microsoft.com/office/drawing/2014/main" id="{92572A53-2E5A-8FDD-389D-1469498ECE45}"/>
              </a:ext>
            </a:extLst>
          </p:cNvPr>
          <p:cNvSpPr txBox="1">
            <a:spLocks/>
          </p:cNvSpPr>
          <p:nvPr/>
        </p:nvSpPr>
        <p:spPr>
          <a:xfrm>
            <a:off x="1230024" y="2453224"/>
            <a:ext cx="5068736" cy="779605"/>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971550" lvl="2" indent="-285750"/>
            <a:r>
              <a:rPr lang="en-GB" dirty="0"/>
              <a:t>Calculate the 2nd derivative of the filtered image (Laplacian operator):</a:t>
            </a:r>
          </a:p>
        </p:txBody>
      </p:sp>
      <p:sp>
        <p:nvSpPr>
          <p:cNvPr id="16" name="Content Placeholder 4">
            <a:extLst>
              <a:ext uri="{FF2B5EF4-FFF2-40B4-BE49-F238E27FC236}">
                <a16:creationId xmlns:a16="http://schemas.microsoft.com/office/drawing/2014/main" id="{94020522-E2FC-7DCD-8226-FD139C3080A3}"/>
              </a:ext>
            </a:extLst>
          </p:cNvPr>
          <p:cNvSpPr txBox="1">
            <a:spLocks/>
          </p:cNvSpPr>
          <p:nvPr/>
        </p:nvSpPr>
        <p:spPr>
          <a:xfrm>
            <a:off x="1230024" y="3151555"/>
            <a:ext cx="5068736" cy="779605"/>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971550" lvl="2" indent="-285750"/>
            <a:r>
              <a:rPr lang="en-GB" dirty="0"/>
              <a:t>Zero-crossing points of this filtered 2nd derivative are edge points</a:t>
            </a:r>
          </a:p>
        </p:txBody>
      </p:sp>
    </p:spTree>
    <p:extLst>
      <p:ext uri="{BB962C8B-B14F-4D97-AF65-F5344CB8AC3E}">
        <p14:creationId xmlns:p14="http://schemas.microsoft.com/office/powerpoint/2010/main" val="2785679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1.5. Binary mathematical morphology</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14</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5" name="Content Placeholder 4">
            <a:extLst>
              <a:ext uri="{FF2B5EF4-FFF2-40B4-BE49-F238E27FC236}">
                <a16:creationId xmlns:a16="http://schemas.microsoft.com/office/drawing/2014/main" id="{4589D0B5-808C-469F-D18F-D79A5A59D1B3}"/>
              </a:ext>
            </a:extLst>
          </p:cNvPr>
          <p:cNvSpPr>
            <a:spLocks noGrp="1"/>
          </p:cNvSpPr>
          <p:nvPr>
            <p:ph sz="half" idx="1"/>
          </p:nvPr>
        </p:nvSpPr>
        <p:spPr>
          <a:xfrm>
            <a:off x="1096590" y="939998"/>
            <a:ext cx="5940314" cy="3263504"/>
          </a:xfrm>
        </p:spPr>
        <p:txBody>
          <a:bodyPr/>
          <a:lstStyle/>
          <a:p>
            <a:r>
              <a:rPr lang="en-CH" dirty="0"/>
              <a:t>Motivation: often noise creates many problems after segmentation</a:t>
            </a:r>
          </a:p>
          <a:p>
            <a:r>
              <a:rPr lang="en-CH" dirty="0"/>
              <a:t>Solution: </a:t>
            </a:r>
          </a:p>
          <a:p>
            <a:pPr lvl="1"/>
            <a:r>
              <a:rPr lang="en-CH" dirty="0"/>
              <a:t>Fill the holes</a:t>
            </a:r>
          </a:p>
          <a:p>
            <a:pPr lvl="1"/>
            <a:r>
              <a:rPr lang="en-CH" dirty="0"/>
              <a:t>Removes little dots</a:t>
            </a:r>
          </a:p>
          <a:p>
            <a:r>
              <a:rPr lang="en-CH" dirty="0"/>
              <a:t>4 basics operators are:</a:t>
            </a:r>
          </a:p>
          <a:p>
            <a:pPr lvl="1"/>
            <a:r>
              <a:rPr lang="en-CH" dirty="0"/>
              <a:t>Dilation</a:t>
            </a:r>
          </a:p>
          <a:p>
            <a:pPr lvl="1"/>
            <a:r>
              <a:rPr lang="en-CH" dirty="0"/>
              <a:t>Erosion</a:t>
            </a:r>
          </a:p>
          <a:p>
            <a:pPr lvl="1"/>
            <a:r>
              <a:rPr lang="en-CH" dirty="0"/>
              <a:t>Opening</a:t>
            </a:r>
          </a:p>
          <a:p>
            <a:pPr lvl="1"/>
            <a:r>
              <a:rPr lang="en-CH" dirty="0"/>
              <a:t>Closing</a:t>
            </a:r>
          </a:p>
        </p:txBody>
      </p:sp>
    </p:spTree>
    <p:extLst>
      <p:ext uri="{BB962C8B-B14F-4D97-AF65-F5344CB8AC3E}">
        <p14:creationId xmlns:p14="http://schemas.microsoft.com/office/powerpoint/2010/main" val="2559101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1.5. Dilation &amp; Erosion</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15</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10" name="Picture 9" descr="A picture containing text, screenshot, font, number&#10;&#10;Description automatically generated">
            <a:extLst>
              <a:ext uri="{FF2B5EF4-FFF2-40B4-BE49-F238E27FC236}">
                <a16:creationId xmlns:a16="http://schemas.microsoft.com/office/drawing/2014/main" id="{631349A4-7A3A-FD58-5AE6-ECBADED2AA69}"/>
              </a:ext>
            </a:extLst>
          </p:cNvPr>
          <p:cNvPicPr>
            <a:picLocks noChangeAspect="1"/>
          </p:cNvPicPr>
          <p:nvPr/>
        </p:nvPicPr>
        <p:blipFill>
          <a:blip r:embed="rId3"/>
          <a:stretch>
            <a:fillRect/>
          </a:stretch>
        </p:blipFill>
        <p:spPr>
          <a:xfrm>
            <a:off x="1685821" y="528393"/>
            <a:ext cx="6164470" cy="4086713"/>
          </a:xfrm>
          <a:prstGeom prst="rect">
            <a:avLst/>
          </a:prstGeom>
        </p:spPr>
      </p:pic>
      <p:pic>
        <p:nvPicPr>
          <p:cNvPr id="12" name="Picture 11">
            <a:extLst>
              <a:ext uri="{FF2B5EF4-FFF2-40B4-BE49-F238E27FC236}">
                <a16:creationId xmlns:a16="http://schemas.microsoft.com/office/drawing/2014/main" id="{8ED29D60-DC6F-26CA-1840-2A698D1E9E9B}"/>
              </a:ext>
            </a:extLst>
          </p:cNvPr>
          <p:cNvPicPr>
            <a:picLocks noChangeAspect="1"/>
          </p:cNvPicPr>
          <p:nvPr/>
        </p:nvPicPr>
        <p:blipFill>
          <a:blip r:embed="rId4"/>
          <a:stretch>
            <a:fillRect/>
          </a:stretch>
        </p:blipFill>
        <p:spPr>
          <a:xfrm>
            <a:off x="2146300" y="4345940"/>
            <a:ext cx="4851400" cy="558800"/>
          </a:xfrm>
          <a:prstGeom prst="rect">
            <a:avLst/>
          </a:prstGeom>
        </p:spPr>
      </p:pic>
    </p:spTree>
    <p:extLst>
      <p:ext uri="{BB962C8B-B14F-4D97-AF65-F5344CB8AC3E}">
        <p14:creationId xmlns:p14="http://schemas.microsoft.com/office/powerpoint/2010/main" val="947790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1.5. Opening &amp; Closing</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16</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5" name="Picture 4" descr="A picture containing text, screenshot, font, number&#10;&#10;Description automatically generated">
            <a:extLst>
              <a:ext uri="{FF2B5EF4-FFF2-40B4-BE49-F238E27FC236}">
                <a16:creationId xmlns:a16="http://schemas.microsoft.com/office/drawing/2014/main" id="{9077B79E-26D6-C2BD-EFE6-97B815BD3794}"/>
              </a:ext>
            </a:extLst>
          </p:cNvPr>
          <p:cNvPicPr>
            <a:picLocks noChangeAspect="1"/>
          </p:cNvPicPr>
          <p:nvPr/>
        </p:nvPicPr>
        <p:blipFill>
          <a:blip r:embed="rId3"/>
          <a:stretch>
            <a:fillRect/>
          </a:stretch>
        </p:blipFill>
        <p:spPr>
          <a:xfrm>
            <a:off x="1524276" y="961375"/>
            <a:ext cx="6476724" cy="3576698"/>
          </a:xfrm>
          <a:prstGeom prst="rect">
            <a:avLst/>
          </a:prstGeom>
        </p:spPr>
      </p:pic>
    </p:spTree>
    <p:extLst>
      <p:ext uri="{BB962C8B-B14F-4D97-AF65-F5344CB8AC3E}">
        <p14:creationId xmlns:p14="http://schemas.microsoft.com/office/powerpoint/2010/main" val="349429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1.5. Properties</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17</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3" name="Picture 2" descr="A picture containing text, font, screenshot, white&#10;&#10;Description automatically generated">
            <a:extLst>
              <a:ext uri="{FF2B5EF4-FFF2-40B4-BE49-F238E27FC236}">
                <a16:creationId xmlns:a16="http://schemas.microsoft.com/office/drawing/2014/main" id="{392E66DD-18A6-32E6-AC9B-0694745C49B5}"/>
              </a:ext>
            </a:extLst>
          </p:cNvPr>
          <p:cNvPicPr>
            <a:picLocks noChangeAspect="1"/>
          </p:cNvPicPr>
          <p:nvPr/>
        </p:nvPicPr>
        <p:blipFill>
          <a:blip r:embed="rId3"/>
          <a:stretch>
            <a:fillRect/>
          </a:stretch>
        </p:blipFill>
        <p:spPr>
          <a:xfrm>
            <a:off x="1765851" y="1023235"/>
            <a:ext cx="4078357" cy="2878840"/>
          </a:xfrm>
          <a:prstGeom prst="rect">
            <a:avLst/>
          </a:prstGeom>
        </p:spPr>
      </p:pic>
    </p:spTree>
    <p:extLst>
      <p:ext uri="{BB962C8B-B14F-4D97-AF65-F5344CB8AC3E}">
        <p14:creationId xmlns:p14="http://schemas.microsoft.com/office/powerpoint/2010/main" val="2387092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1.6. Fourier descriptors</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18</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3" name="Picture 2" descr="A screenshot of a computer&#10;&#10;Description automatically generated with low confidence">
            <a:extLst>
              <a:ext uri="{FF2B5EF4-FFF2-40B4-BE49-F238E27FC236}">
                <a16:creationId xmlns:a16="http://schemas.microsoft.com/office/drawing/2014/main" id="{9985EF07-B2D2-4140-3C7B-7950C6DB076A}"/>
              </a:ext>
            </a:extLst>
          </p:cNvPr>
          <p:cNvPicPr>
            <a:picLocks noChangeAspect="1"/>
          </p:cNvPicPr>
          <p:nvPr/>
        </p:nvPicPr>
        <p:blipFill>
          <a:blip r:embed="rId3"/>
          <a:stretch>
            <a:fillRect/>
          </a:stretch>
        </p:blipFill>
        <p:spPr>
          <a:xfrm>
            <a:off x="1139233" y="720400"/>
            <a:ext cx="7040672" cy="4184340"/>
          </a:xfrm>
          <a:prstGeom prst="rect">
            <a:avLst/>
          </a:prstGeom>
        </p:spPr>
      </p:pic>
    </p:spTree>
    <p:extLst>
      <p:ext uri="{BB962C8B-B14F-4D97-AF65-F5344CB8AC3E}">
        <p14:creationId xmlns:p14="http://schemas.microsoft.com/office/powerpoint/2010/main" val="3559099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1.6. Fourier descriptors</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19</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5" name="Picture 4" descr="A picture containing text, font, screenshot, line&#10;&#10;Description automatically generated">
            <a:extLst>
              <a:ext uri="{FF2B5EF4-FFF2-40B4-BE49-F238E27FC236}">
                <a16:creationId xmlns:a16="http://schemas.microsoft.com/office/drawing/2014/main" id="{161E0768-76F5-7170-127E-00570DA13612}"/>
              </a:ext>
            </a:extLst>
          </p:cNvPr>
          <p:cNvPicPr>
            <a:picLocks noChangeAspect="1"/>
          </p:cNvPicPr>
          <p:nvPr/>
        </p:nvPicPr>
        <p:blipFill>
          <a:blip r:embed="rId3"/>
          <a:stretch>
            <a:fillRect/>
          </a:stretch>
        </p:blipFill>
        <p:spPr>
          <a:xfrm>
            <a:off x="1084637" y="707879"/>
            <a:ext cx="6974725" cy="4094691"/>
          </a:xfrm>
          <a:prstGeom prst="rect">
            <a:avLst/>
          </a:prstGeom>
        </p:spPr>
      </p:pic>
    </p:spTree>
    <p:extLst>
      <p:ext uri="{BB962C8B-B14F-4D97-AF65-F5344CB8AC3E}">
        <p14:creationId xmlns:p14="http://schemas.microsoft.com/office/powerpoint/2010/main" val="1047754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5313045" cy="578279"/>
          </a:xfrm>
        </p:spPr>
        <p:txBody>
          <a:bodyPr/>
          <a:lstStyle/>
          <a:p>
            <a:r>
              <a:rPr lang="fr-FR" dirty="0"/>
              <a:t>Part 1: </a:t>
            </a:r>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2</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2" name="Content Placeholder 6">
            <a:extLst>
              <a:ext uri="{FF2B5EF4-FFF2-40B4-BE49-F238E27FC236}">
                <a16:creationId xmlns:a16="http://schemas.microsoft.com/office/drawing/2014/main" id="{8D2A6AE9-358A-5882-5D68-90D7A77AC4DD}"/>
              </a:ext>
            </a:extLst>
          </p:cNvPr>
          <p:cNvSpPr>
            <a:spLocks noGrp="1"/>
          </p:cNvSpPr>
          <p:nvPr>
            <p:ph idx="1"/>
          </p:nvPr>
        </p:nvSpPr>
        <p:spPr>
          <a:xfrm>
            <a:off x="708818" y="707879"/>
            <a:ext cx="7726363" cy="4306021"/>
          </a:xfrm>
        </p:spPr>
        <p:txBody>
          <a:bodyPr>
            <a:normAutofit/>
          </a:bodyPr>
          <a:lstStyle/>
          <a:p>
            <a:pPr lvl="1"/>
            <a:r>
              <a:rPr lang="en-GB" dirty="0"/>
              <a:t>1. Present how to perform geometrical transformations of a digital image? Take the example of a translation of a non-integer number of pixels.</a:t>
            </a:r>
            <a:r>
              <a:rPr lang="en-GB" b="1" dirty="0"/>
              <a:t> (9%)</a:t>
            </a:r>
          </a:p>
          <a:p>
            <a:pPr lvl="1"/>
            <a:r>
              <a:rPr lang="en-GB" dirty="0"/>
              <a:t>2. What is image restoration? In this context what is inverse filtering and what is a Wiener filter? </a:t>
            </a:r>
            <a:r>
              <a:rPr lang="en-GB" b="1" dirty="0"/>
              <a:t>(9%)</a:t>
            </a:r>
          </a:p>
          <a:p>
            <a:pPr lvl="1"/>
            <a:r>
              <a:rPr lang="en-GB" dirty="0"/>
              <a:t>3. Explain what object labelling is and the algorithm to implement it. </a:t>
            </a:r>
            <a:r>
              <a:rPr lang="en-GB" b="1" dirty="0"/>
              <a:t>(9%)</a:t>
            </a:r>
          </a:p>
          <a:p>
            <a:pPr lvl="1"/>
            <a:r>
              <a:rPr lang="en-GB" dirty="0"/>
              <a:t>4. What are the main principles of edge detection, and the two main families of methods to do edge detection? Present typical methods for each family. </a:t>
            </a:r>
            <a:r>
              <a:rPr lang="en-GB" b="1" dirty="0"/>
              <a:t>(9%)</a:t>
            </a:r>
          </a:p>
          <a:p>
            <a:pPr lvl="1"/>
            <a:r>
              <a:rPr lang="en-GB" dirty="0"/>
              <a:t>5. What are the 4 main operators of binary mathematical morphology? Explain each of them. </a:t>
            </a:r>
            <a:r>
              <a:rPr lang="en-GB" b="1" dirty="0"/>
              <a:t>(9%)</a:t>
            </a:r>
          </a:p>
          <a:p>
            <a:pPr lvl="1"/>
            <a:r>
              <a:rPr lang="en-GB" dirty="0"/>
              <a:t>6. What are the Fourier descriptors? </a:t>
            </a:r>
            <a:r>
              <a:rPr lang="en-GB" b="1" dirty="0"/>
              <a:t>(18%)</a:t>
            </a:r>
          </a:p>
          <a:p>
            <a:pPr lvl="1"/>
            <a:r>
              <a:rPr lang="en-GB" dirty="0"/>
              <a:t>7. What is a Freeman code? </a:t>
            </a:r>
            <a:r>
              <a:rPr lang="en-GB" b="1" dirty="0"/>
              <a:t>(9%)</a:t>
            </a:r>
          </a:p>
          <a:p>
            <a:pPr lvl="1"/>
            <a:r>
              <a:rPr lang="en-GB" dirty="0"/>
              <a:t>8. What is a morphological skeleton? </a:t>
            </a:r>
            <a:r>
              <a:rPr lang="en-GB" b="1" dirty="0"/>
              <a:t>(9%)</a:t>
            </a:r>
          </a:p>
          <a:p>
            <a:pPr lvl="1"/>
            <a:r>
              <a:rPr lang="en-GB" dirty="0"/>
              <a:t>9. What is a Bayesian classifier? (principle, advantages &amp; limitations, application to Gaussian cases) </a:t>
            </a:r>
            <a:r>
              <a:rPr lang="en-GB" b="1" dirty="0"/>
              <a:t>(18%)</a:t>
            </a:r>
            <a:endParaRPr lang="en-CH" b="1" dirty="0"/>
          </a:p>
          <a:p>
            <a:pPr lvl="1"/>
            <a:endParaRPr lang="en-CH" dirty="0"/>
          </a:p>
          <a:p>
            <a:pPr marL="685800" lvl="2" indent="0">
              <a:buNone/>
            </a:pPr>
            <a:endParaRPr lang="en-CH" dirty="0"/>
          </a:p>
        </p:txBody>
      </p:sp>
    </p:spTree>
    <p:extLst>
      <p:ext uri="{BB962C8B-B14F-4D97-AF65-F5344CB8AC3E}">
        <p14:creationId xmlns:p14="http://schemas.microsoft.com/office/powerpoint/2010/main" val="1932572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1.6. Fourier descriptors</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20</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5" name="Picture 4" descr="A picture containing text, font, diagram, design&#10;&#10;Description automatically generated">
            <a:extLst>
              <a:ext uri="{FF2B5EF4-FFF2-40B4-BE49-F238E27FC236}">
                <a16:creationId xmlns:a16="http://schemas.microsoft.com/office/drawing/2014/main" id="{7D09CABD-69B0-E7FA-014F-FCDEC70F410E}"/>
              </a:ext>
            </a:extLst>
          </p:cNvPr>
          <p:cNvPicPr>
            <a:picLocks noChangeAspect="1"/>
          </p:cNvPicPr>
          <p:nvPr/>
        </p:nvPicPr>
        <p:blipFill>
          <a:blip r:embed="rId3"/>
          <a:stretch>
            <a:fillRect/>
          </a:stretch>
        </p:blipFill>
        <p:spPr>
          <a:xfrm>
            <a:off x="1052002" y="707879"/>
            <a:ext cx="7432109" cy="4051672"/>
          </a:xfrm>
          <a:prstGeom prst="rect">
            <a:avLst/>
          </a:prstGeom>
        </p:spPr>
      </p:pic>
    </p:spTree>
    <p:extLst>
      <p:ext uri="{BB962C8B-B14F-4D97-AF65-F5344CB8AC3E}">
        <p14:creationId xmlns:p14="http://schemas.microsoft.com/office/powerpoint/2010/main" val="2283471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1.6. Properties</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21</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11" name="Picture 10" descr="A picture containing text, font, screenshot, line&#10;&#10;Description automatically generated">
            <a:extLst>
              <a:ext uri="{FF2B5EF4-FFF2-40B4-BE49-F238E27FC236}">
                <a16:creationId xmlns:a16="http://schemas.microsoft.com/office/drawing/2014/main" id="{9AE3E234-22E0-3D97-9A71-3390E981C473}"/>
              </a:ext>
            </a:extLst>
          </p:cNvPr>
          <p:cNvPicPr>
            <a:picLocks noChangeAspect="1"/>
          </p:cNvPicPr>
          <p:nvPr/>
        </p:nvPicPr>
        <p:blipFill>
          <a:blip r:embed="rId3"/>
          <a:stretch>
            <a:fillRect/>
          </a:stretch>
        </p:blipFill>
        <p:spPr>
          <a:xfrm>
            <a:off x="1130334" y="815571"/>
            <a:ext cx="3637722" cy="1778621"/>
          </a:xfrm>
          <a:prstGeom prst="rect">
            <a:avLst/>
          </a:prstGeom>
        </p:spPr>
      </p:pic>
      <p:pic>
        <p:nvPicPr>
          <p:cNvPr id="13" name="Picture 12" descr="A picture containing text, font, screenshot, line&#10;&#10;Description automatically generated">
            <a:extLst>
              <a:ext uri="{FF2B5EF4-FFF2-40B4-BE49-F238E27FC236}">
                <a16:creationId xmlns:a16="http://schemas.microsoft.com/office/drawing/2014/main" id="{1987D9EA-AC2C-0F45-934E-7F57D7CAC510}"/>
              </a:ext>
            </a:extLst>
          </p:cNvPr>
          <p:cNvPicPr>
            <a:picLocks noChangeAspect="1"/>
          </p:cNvPicPr>
          <p:nvPr/>
        </p:nvPicPr>
        <p:blipFill>
          <a:blip r:embed="rId4"/>
          <a:stretch>
            <a:fillRect/>
          </a:stretch>
        </p:blipFill>
        <p:spPr>
          <a:xfrm>
            <a:off x="4768056" y="714172"/>
            <a:ext cx="3637722" cy="2086280"/>
          </a:xfrm>
          <a:prstGeom prst="rect">
            <a:avLst/>
          </a:prstGeom>
        </p:spPr>
      </p:pic>
      <p:pic>
        <p:nvPicPr>
          <p:cNvPr id="15" name="Picture 14" descr="A picture containing text, font, screenshot, diagram&#10;&#10;Description automatically generated">
            <a:extLst>
              <a:ext uri="{FF2B5EF4-FFF2-40B4-BE49-F238E27FC236}">
                <a16:creationId xmlns:a16="http://schemas.microsoft.com/office/drawing/2014/main" id="{B8976DB9-D716-03E3-FD47-ED9B316B17ED}"/>
              </a:ext>
            </a:extLst>
          </p:cNvPr>
          <p:cNvPicPr>
            <a:picLocks noChangeAspect="1"/>
          </p:cNvPicPr>
          <p:nvPr/>
        </p:nvPicPr>
        <p:blipFill>
          <a:blip r:embed="rId5"/>
          <a:stretch>
            <a:fillRect/>
          </a:stretch>
        </p:blipFill>
        <p:spPr>
          <a:xfrm>
            <a:off x="1130334" y="2802501"/>
            <a:ext cx="3637722" cy="2199148"/>
          </a:xfrm>
          <a:prstGeom prst="rect">
            <a:avLst/>
          </a:prstGeom>
        </p:spPr>
      </p:pic>
      <p:pic>
        <p:nvPicPr>
          <p:cNvPr id="17" name="Picture 16" descr="A picture containing text, font, screenshot, diagram&#10;&#10;Description automatically generated">
            <a:extLst>
              <a:ext uri="{FF2B5EF4-FFF2-40B4-BE49-F238E27FC236}">
                <a16:creationId xmlns:a16="http://schemas.microsoft.com/office/drawing/2014/main" id="{9B3CB704-1E2F-B0D7-596A-1D16CF2603E1}"/>
              </a:ext>
            </a:extLst>
          </p:cNvPr>
          <p:cNvPicPr>
            <a:picLocks noChangeAspect="1"/>
          </p:cNvPicPr>
          <p:nvPr/>
        </p:nvPicPr>
        <p:blipFill>
          <a:blip r:embed="rId6"/>
          <a:stretch>
            <a:fillRect/>
          </a:stretch>
        </p:blipFill>
        <p:spPr>
          <a:xfrm>
            <a:off x="4768056" y="2814751"/>
            <a:ext cx="3899824" cy="2199149"/>
          </a:xfrm>
          <a:prstGeom prst="rect">
            <a:avLst/>
          </a:prstGeom>
        </p:spPr>
      </p:pic>
    </p:spTree>
    <p:extLst>
      <p:ext uri="{BB962C8B-B14F-4D97-AF65-F5344CB8AC3E}">
        <p14:creationId xmlns:p14="http://schemas.microsoft.com/office/powerpoint/2010/main" val="1025762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1.7. Freeman code</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22</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3" name="Picture 2" descr="A picture containing text, line, diagram, font&#10;&#10;Description automatically generated">
            <a:extLst>
              <a:ext uri="{FF2B5EF4-FFF2-40B4-BE49-F238E27FC236}">
                <a16:creationId xmlns:a16="http://schemas.microsoft.com/office/drawing/2014/main" id="{3414D071-311C-3437-8B29-040A9CD1D97B}"/>
              </a:ext>
            </a:extLst>
          </p:cNvPr>
          <p:cNvPicPr>
            <a:picLocks noChangeAspect="1"/>
          </p:cNvPicPr>
          <p:nvPr/>
        </p:nvPicPr>
        <p:blipFill>
          <a:blip r:embed="rId3"/>
          <a:stretch>
            <a:fillRect/>
          </a:stretch>
        </p:blipFill>
        <p:spPr>
          <a:xfrm>
            <a:off x="904875" y="707879"/>
            <a:ext cx="7619240" cy="4324433"/>
          </a:xfrm>
          <a:prstGeom prst="rect">
            <a:avLst/>
          </a:prstGeom>
        </p:spPr>
      </p:pic>
    </p:spTree>
    <p:extLst>
      <p:ext uri="{BB962C8B-B14F-4D97-AF65-F5344CB8AC3E}">
        <p14:creationId xmlns:p14="http://schemas.microsoft.com/office/powerpoint/2010/main" val="17481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1.7. Edition distance</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23</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5" name="Picture 4" descr="A picture containing text, screenshot, font&#10;&#10;Description automatically generated">
            <a:extLst>
              <a:ext uri="{FF2B5EF4-FFF2-40B4-BE49-F238E27FC236}">
                <a16:creationId xmlns:a16="http://schemas.microsoft.com/office/drawing/2014/main" id="{3A92F81A-2696-9EF6-4833-F6DC85A0D2A9}"/>
              </a:ext>
            </a:extLst>
          </p:cNvPr>
          <p:cNvPicPr>
            <a:picLocks noChangeAspect="1"/>
          </p:cNvPicPr>
          <p:nvPr/>
        </p:nvPicPr>
        <p:blipFill>
          <a:blip r:embed="rId3"/>
          <a:stretch>
            <a:fillRect/>
          </a:stretch>
        </p:blipFill>
        <p:spPr>
          <a:xfrm>
            <a:off x="1154976" y="717636"/>
            <a:ext cx="7362859" cy="4059011"/>
          </a:xfrm>
          <a:prstGeom prst="rect">
            <a:avLst/>
          </a:prstGeom>
        </p:spPr>
      </p:pic>
    </p:spTree>
    <p:extLst>
      <p:ext uri="{BB962C8B-B14F-4D97-AF65-F5344CB8AC3E}">
        <p14:creationId xmlns:p14="http://schemas.microsoft.com/office/powerpoint/2010/main" val="1666057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1.7. Fisher-Wagner algorithm</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24</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5" name="Picture 4" descr="A picture containing text, screenshot, line, font&#10;&#10;Description automatically generated">
            <a:extLst>
              <a:ext uri="{FF2B5EF4-FFF2-40B4-BE49-F238E27FC236}">
                <a16:creationId xmlns:a16="http://schemas.microsoft.com/office/drawing/2014/main" id="{4AD41322-167A-74F7-9A45-BF4CB14894E5}"/>
              </a:ext>
            </a:extLst>
          </p:cNvPr>
          <p:cNvPicPr>
            <a:picLocks noChangeAspect="1"/>
          </p:cNvPicPr>
          <p:nvPr/>
        </p:nvPicPr>
        <p:blipFill>
          <a:blip r:embed="rId3"/>
          <a:stretch>
            <a:fillRect/>
          </a:stretch>
        </p:blipFill>
        <p:spPr>
          <a:xfrm>
            <a:off x="1314001" y="709705"/>
            <a:ext cx="7123906" cy="4132897"/>
          </a:xfrm>
          <a:prstGeom prst="rect">
            <a:avLst/>
          </a:prstGeom>
        </p:spPr>
      </p:pic>
    </p:spTree>
    <p:extLst>
      <p:ext uri="{BB962C8B-B14F-4D97-AF65-F5344CB8AC3E}">
        <p14:creationId xmlns:p14="http://schemas.microsoft.com/office/powerpoint/2010/main" val="2861398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1.8. Morphological skeleton</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25</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3" name="Picture 2" descr="A picture containing text, font, diagram, screenshot&#10;&#10;Description automatically generated">
            <a:extLst>
              <a:ext uri="{FF2B5EF4-FFF2-40B4-BE49-F238E27FC236}">
                <a16:creationId xmlns:a16="http://schemas.microsoft.com/office/drawing/2014/main" id="{75B1C187-3E57-E0A0-3FEC-FE73F4A228CF}"/>
              </a:ext>
            </a:extLst>
          </p:cNvPr>
          <p:cNvPicPr>
            <a:picLocks noChangeAspect="1"/>
          </p:cNvPicPr>
          <p:nvPr/>
        </p:nvPicPr>
        <p:blipFill>
          <a:blip r:embed="rId3"/>
          <a:stretch>
            <a:fillRect/>
          </a:stretch>
        </p:blipFill>
        <p:spPr>
          <a:xfrm>
            <a:off x="1294330" y="707879"/>
            <a:ext cx="6947452" cy="3992139"/>
          </a:xfrm>
          <a:prstGeom prst="rect">
            <a:avLst/>
          </a:prstGeom>
        </p:spPr>
      </p:pic>
    </p:spTree>
    <p:extLst>
      <p:ext uri="{BB962C8B-B14F-4D97-AF65-F5344CB8AC3E}">
        <p14:creationId xmlns:p14="http://schemas.microsoft.com/office/powerpoint/2010/main" val="271905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1.9. Bayesian classifier</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26</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3" name="Picture 2" descr="A picture containing text, screenshot, font&#10;&#10;Description automatically generated">
            <a:extLst>
              <a:ext uri="{FF2B5EF4-FFF2-40B4-BE49-F238E27FC236}">
                <a16:creationId xmlns:a16="http://schemas.microsoft.com/office/drawing/2014/main" id="{48366591-DA71-C069-DDC0-C52685FF74C5}"/>
              </a:ext>
            </a:extLst>
          </p:cNvPr>
          <p:cNvPicPr>
            <a:picLocks noChangeAspect="1"/>
          </p:cNvPicPr>
          <p:nvPr/>
        </p:nvPicPr>
        <p:blipFill>
          <a:blip r:embed="rId3"/>
          <a:stretch>
            <a:fillRect/>
          </a:stretch>
        </p:blipFill>
        <p:spPr>
          <a:xfrm>
            <a:off x="1168538" y="900760"/>
            <a:ext cx="6806924" cy="3748177"/>
          </a:xfrm>
          <a:prstGeom prst="rect">
            <a:avLst/>
          </a:prstGeom>
        </p:spPr>
      </p:pic>
    </p:spTree>
    <p:extLst>
      <p:ext uri="{BB962C8B-B14F-4D97-AF65-F5344CB8AC3E}">
        <p14:creationId xmlns:p14="http://schemas.microsoft.com/office/powerpoint/2010/main" val="2255032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1.9. Bayesian classifier</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27</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5" name="Picture 4" descr="A picture containing text, screenshot, font&#10;&#10;Description automatically generated">
            <a:extLst>
              <a:ext uri="{FF2B5EF4-FFF2-40B4-BE49-F238E27FC236}">
                <a16:creationId xmlns:a16="http://schemas.microsoft.com/office/drawing/2014/main" id="{09B9F6B5-4BA1-4B0B-9EC4-57C8FB3C2E3C}"/>
              </a:ext>
            </a:extLst>
          </p:cNvPr>
          <p:cNvPicPr>
            <a:picLocks noChangeAspect="1"/>
          </p:cNvPicPr>
          <p:nvPr/>
        </p:nvPicPr>
        <p:blipFill>
          <a:blip r:embed="rId3"/>
          <a:stretch>
            <a:fillRect/>
          </a:stretch>
        </p:blipFill>
        <p:spPr>
          <a:xfrm>
            <a:off x="1294500" y="786260"/>
            <a:ext cx="6554999" cy="3912456"/>
          </a:xfrm>
          <a:prstGeom prst="rect">
            <a:avLst/>
          </a:prstGeom>
        </p:spPr>
      </p:pic>
    </p:spTree>
    <p:extLst>
      <p:ext uri="{BB962C8B-B14F-4D97-AF65-F5344CB8AC3E}">
        <p14:creationId xmlns:p14="http://schemas.microsoft.com/office/powerpoint/2010/main" val="2092514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1.9. 1D example</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28</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5" name="Picture 4" descr="A picture containing text, diagram, line, screenshot&#10;&#10;Description automatically generated">
            <a:extLst>
              <a:ext uri="{FF2B5EF4-FFF2-40B4-BE49-F238E27FC236}">
                <a16:creationId xmlns:a16="http://schemas.microsoft.com/office/drawing/2014/main" id="{03A9EDF9-1759-C08F-24DC-2EAF5F85ADC8}"/>
              </a:ext>
            </a:extLst>
          </p:cNvPr>
          <p:cNvPicPr>
            <a:picLocks noChangeAspect="1"/>
          </p:cNvPicPr>
          <p:nvPr/>
        </p:nvPicPr>
        <p:blipFill>
          <a:blip r:embed="rId3"/>
          <a:stretch>
            <a:fillRect/>
          </a:stretch>
        </p:blipFill>
        <p:spPr>
          <a:xfrm>
            <a:off x="1167606" y="905430"/>
            <a:ext cx="7200900" cy="3897923"/>
          </a:xfrm>
          <a:prstGeom prst="rect">
            <a:avLst/>
          </a:prstGeom>
        </p:spPr>
      </p:pic>
    </p:spTree>
    <p:extLst>
      <p:ext uri="{BB962C8B-B14F-4D97-AF65-F5344CB8AC3E}">
        <p14:creationId xmlns:p14="http://schemas.microsoft.com/office/powerpoint/2010/main" val="1727237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1.9. Gaussian assumption</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29</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3" name="Picture 2" descr="A picture containing text, screenshot, font, line&#10;&#10;Description automatically generated">
            <a:extLst>
              <a:ext uri="{FF2B5EF4-FFF2-40B4-BE49-F238E27FC236}">
                <a16:creationId xmlns:a16="http://schemas.microsoft.com/office/drawing/2014/main" id="{061C86CF-D286-BA92-4E78-AF3DD93AEA10}"/>
              </a:ext>
            </a:extLst>
          </p:cNvPr>
          <p:cNvPicPr>
            <a:picLocks noChangeAspect="1"/>
          </p:cNvPicPr>
          <p:nvPr/>
        </p:nvPicPr>
        <p:blipFill>
          <a:blip r:embed="rId3"/>
          <a:stretch>
            <a:fillRect/>
          </a:stretch>
        </p:blipFill>
        <p:spPr>
          <a:xfrm>
            <a:off x="1289870" y="707879"/>
            <a:ext cx="6870156" cy="4068811"/>
          </a:xfrm>
          <a:prstGeom prst="rect">
            <a:avLst/>
          </a:prstGeom>
        </p:spPr>
      </p:pic>
    </p:spTree>
    <p:extLst>
      <p:ext uri="{BB962C8B-B14F-4D97-AF65-F5344CB8AC3E}">
        <p14:creationId xmlns:p14="http://schemas.microsoft.com/office/powerpoint/2010/main" val="2338525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1.1. Geometrical transformations</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3</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2" name="Content Placeholder 4">
            <a:extLst>
              <a:ext uri="{FF2B5EF4-FFF2-40B4-BE49-F238E27FC236}">
                <a16:creationId xmlns:a16="http://schemas.microsoft.com/office/drawing/2014/main" id="{0438B50C-4591-64FA-85C1-F3F5F66DFD2A}"/>
              </a:ext>
            </a:extLst>
          </p:cNvPr>
          <p:cNvSpPr>
            <a:spLocks noGrp="1"/>
          </p:cNvSpPr>
          <p:nvPr>
            <p:ph sz="half" idx="1"/>
          </p:nvPr>
        </p:nvSpPr>
        <p:spPr>
          <a:xfrm>
            <a:off x="1197482" y="707879"/>
            <a:ext cx="6456045" cy="3263504"/>
          </a:xfrm>
        </p:spPr>
        <p:txBody>
          <a:bodyPr/>
          <a:lstStyle/>
          <a:p>
            <a:r>
              <a:rPr lang="en-CH" dirty="0"/>
              <a:t>Often used as pre-processing step</a:t>
            </a:r>
          </a:p>
          <a:p>
            <a:r>
              <a:rPr lang="en-CH" dirty="0"/>
              <a:t>Several type of transformations: translation, rotation or scaling (zoom)</a:t>
            </a:r>
          </a:p>
          <a:p>
            <a:r>
              <a:rPr lang="en-CH" dirty="0"/>
              <a:t>Linear transformations:</a:t>
            </a:r>
          </a:p>
          <a:p>
            <a:endParaRPr lang="en-CH" dirty="0"/>
          </a:p>
        </p:txBody>
      </p:sp>
      <p:pic>
        <p:nvPicPr>
          <p:cNvPr id="8" name="Picture 7" descr="A picture containing text, font, white, handwriting&#10;&#10;Description automatically generated">
            <a:extLst>
              <a:ext uri="{FF2B5EF4-FFF2-40B4-BE49-F238E27FC236}">
                <a16:creationId xmlns:a16="http://schemas.microsoft.com/office/drawing/2014/main" id="{6FBCB853-9E12-B9D7-337E-36027EDBC671}"/>
              </a:ext>
            </a:extLst>
          </p:cNvPr>
          <p:cNvPicPr>
            <a:picLocks noChangeAspect="1"/>
          </p:cNvPicPr>
          <p:nvPr/>
        </p:nvPicPr>
        <p:blipFill>
          <a:blip r:embed="rId3"/>
          <a:stretch>
            <a:fillRect/>
          </a:stretch>
        </p:blipFill>
        <p:spPr>
          <a:xfrm>
            <a:off x="1490473" y="2156400"/>
            <a:ext cx="6896100" cy="2857500"/>
          </a:xfrm>
          <a:prstGeom prst="rect">
            <a:avLst/>
          </a:prstGeom>
        </p:spPr>
      </p:pic>
    </p:spTree>
    <p:extLst>
      <p:ext uri="{BB962C8B-B14F-4D97-AF65-F5344CB8AC3E}">
        <p14:creationId xmlns:p14="http://schemas.microsoft.com/office/powerpoint/2010/main" val="2215838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5313045" cy="578279"/>
          </a:xfrm>
        </p:spPr>
        <p:txBody>
          <a:bodyPr/>
          <a:lstStyle/>
          <a:p>
            <a:r>
              <a:rPr lang="fr-FR" dirty="0"/>
              <a:t>Part 2: </a:t>
            </a:r>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30</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2" name="Content Placeholder 6">
            <a:extLst>
              <a:ext uri="{FF2B5EF4-FFF2-40B4-BE49-F238E27FC236}">
                <a16:creationId xmlns:a16="http://schemas.microsoft.com/office/drawing/2014/main" id="{8D2A6AE9-358A-5882-5D68-90D7A77AC4DD}"/>
              </a:ext>
            </a:extLst>
          </p:cNvPr>
          <p:cNvSpPr>
            <a:spLocks noGrp="1"/>
          </p:cNvSpPr>
          <p:nvPr>
            <p:ph idx="1"/>
          </p:nvPr>
        </p:nvSpPr>
        <p:spPr>
          <a:xfrm>
            <a:off x="708818" y="707879"/>
            <a:ext cx="7726363" cy="4306021"/>
          </a:xfrm>
        </p:spPr>
        <p:txBody>
          <a:bodyPr>
            <a:normAutofit/>
          </a:bodyPr>
          <a:lstStyle/>
          <a:p>
            <a:pPr lvl="1"/>
            <a:r>
              <a:rPr lang="en-GB" dirty="0"/>
              <a:t>1. What is a Median filter? </a:t>
            </a:r>
            <a:r>
              <a:rPr lang="en-GB" b="1" dirty="0"/>
              <a:t>(18%)</a:t>
            </a:r>
          </a:p>
          <a:p>
            <a:pPr lvl="1"/>
            <a:r>
              <a:rPr lang="en-GB" dirty="0"/>
              <a:t>2. What is the Laplacian of Gaussian (</a:t>
            </a:r>
            <a:r>
              <a:rPr lang="en-GB" dirty="0" err="1"/>
              <a:t>LoG</a:t>
            </a:r>
            <a:r>
              <a:rPr lang="en-GB" dirty="0"/>
              <a:t>) method for edge detection? </a:t>
            </a:r>
            <a:r>
              <a:rPr lang="en-GB" b="1" dirty="0"/>
              <a:t>(9%)</a:t>
            </a:r>
          </a:p>
          <a:p>
            <a:pPr lvl="1"/>
            <a:r>
              <a:rPr lang="en-GB" dirty="0"/>
              <a:t>3. How do we calculate the axes of inertia of a binary object? </a:t>
            </a:r>
            <a:r>
              <a:rPr lang="en-GB" b="1" dirty="0"/>
              <a:t>(9%)</a:t>
            </a:r>
          </a:p>
          <a:p>
            <a:pPr lvl="1"/>
            <a:r>
              <a:rPr lang="en-GB" dirty="0"/>
              <a:t>4. What is an Euclidean distance classifier? </a:t>
            </a:r>
            <a:r>
              <a:rPr lang="en-GB" b="1" dirty="0"/>
              <a:t>(9%)</a:t>
            </a:r>
          </a:p>
          <a:p>
            <a:pPr lvl="1"/>
            <a:r>
              <a:rPr lang="en-GB" dirty="0"/>
              <a:t>5. What is a </a:t>
            </a:r>
            <a:r>
              <a:rPr lang="en-GB" dirty="0" err="1"/>
              <a:t>Mahalanobis</a:t>
            </a:r>
            <a:r>
              <a:rPr lang="en-GB" dirty="0"/>
              <a:t> distance classifier? </a:t>
            </a:r>
            <a:r>
              <a:rPr lang="en-GB" b="1" dirty="0"/>
              <a:t>(9%)</a:t>
            </a:r>
          </a:p>
          <a:p>
            <a:pPr lvl="1"/>
            <a:r>
              <a:rPr lang="en-GB" dirty="0"/>
              <a:t>6. What is a k-NN classifier? </a:t>
            </a:r>
            <a:r>
              <a:rPr lang="en-GB" b="1" dirty="0"/>
              <a:t>(9%)</a:t>
            </a:r>
          </a:p>
          <a:p>
            <a:pPr lvl="1"/>
            <a:r>
              <a:rPr lang="en-GB" dirty="0"/>
              <a:t>7. What is a linear perceptron and how can we train it? </a:t>
            </a:r>
            <a:r>
              <a:rPr lang="en-GB" b="1" dirty="0"/>
              <a:t>(9%)</a:t>
            </a:r>
          </a:p>
          <a:p>
            <a:pPr lvl="1"/>
            <a:r>
              <a:rPr lang="en-GB" dirty="0"/>
              <a:t>8. What is a Multi-layer perceptron? </a:t>
            </a:r>
            <a:r>
              <a:rPr lang="en-GB" b="1" dirty="0"/>
              <a:t>(9%)</a:t>
            </a:r>
          </a:p>
          <a:p>
            <a:pPr lvl="1"/>
            <a:r>
              <a:rPr lang="en-GB" dirty="0"/>
              <a:t>9. What is supervised and non-supervised classification? </a:t>
            </a:r>
            <a:r>
              <a:rPr lang="en-GB" b="1" dirty="0"/>
              <a:t>(9%)</a:t>
            </a:r>
          </a:p>
          <a:p>
            <a:pPr lvl="1"/>
            <a:r>
              <a:rPr lang="en-GB" dirty="0"/>
              <a:t>10. What is non-supervised classification and describe the k-means algorithm? </a:t>
            </a:r>
            <a:r>
              <a:rPr lang="en-GB" b="1" dirty="0"/>
              <a:t>(9%)</a:t>
            </a:r>
            <a:endParaRPr lang="en-CH" b="1" dirty="0"/>
          </a:p>
          <a:p>
            <a:pPr marL="685800" lvl="2" indent="0">
              <a:buNone/>
            </a:pPr>
            <a:endParaRPr lang="en-CH" dirty="0"/>
          </a:p>
        </p:txBody>
      </p:sp>
    </p:spTree>
    <p:extLst>
      <p:ext uri="{BB962C8B-B14F-4D97-AF65-F5344CB8AC3E}">
        <p14:creationId xmlns:p14="http://schemas.microsoft.com/office/powerpoint/2010/main" val="676218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2.1. Median filter</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31</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5" name="Content Placeholder 4">
            <a:extLst>
              <a:ext uri="{FF2B5EF4-FFF2-40B4-BE49-F238E27FC236}">
                <a16:creationId xmlns:a16="http://schemas.microsoft.com/office/drawing/2014/main" id="{4589D0B5-808C-469F-D18F-D79A5A59D1B3}"/>
              </a:ext>
            </a:extLst>
          </p:cNvPr>
          <p:cNvSpPr>
            <a:spLocks noGrp="1"/>
          </p:cNvSpPr>
          <p:nvPr>
            <p:ph sz="half" idx="1"/>
          </p:nvPr>
        </p:nvSpPr>
        <p:spPr>
          <a:xfrm>
            <a:off x="1116469" y="773542"/>
            <a:ext cx="7868506" cy="4063622"/>
          </a:xfrm>
        </p:spPr>
        <p:txBody>
          <a:bodyPr>
            <a:normAutofit/>
          </a:bodyPr>
          <a:lstStyle/>
          <a:p>
            <a:r>
              <a:rPr lang="en-GB" dirty="0"/>
              <a:t>Non-linear filter of size n</a:t>
            </a:r>
          </a:p>
          <a:p>
            <a:r>
              <a:rPr lang="en-GB" dirty="0"/>
              <a:t>How it works:</a:t>
            </a:r>
          </a:p>
          <a:p>
            <a:pPr lvl="1"/>
            <a:r>
              <a:rPr lang="en-GB" dirty="0"/>
              <a:t>For each pixel, take the </a:t>
            </a:r>
            <a:r>
              <a:rPr lang="en-GB" dirty="0" err="1"/>
              <a:t>neighbors</a:t>
            </a:r>
            <a:r>
              <a:rPr lang="en-GB" dirty="0"/>
              <a:t> of a pixel in a </a:t>
            </a:r>
            <a:r>
              <a:rPr lang="en-GB" dirty="0" err="1"/>
              <a:t>neighborhood</a:t>
            </a:r>
            <a:r>
              <a:rPr lang="en-GB" dirty="0"/>
              <a:t> of size n x n</a:t>
            </a:r>
          </a:p>
          <a:p>
            <a:pPr lvl="1"/>
            <a:r>
              <a:rPr lang="en-GB" dirty="0"/>
              <a:t>Replace the value of the pixel by the median of the values of the </a:t>
            </a:r>
            <a:r>
              <a:rPr lang="en-GB" dirty="0" err="1"/>
              <a:t>neighborhood</a:t>
            </a:r>
            <a:endParaRPr lang="en-GB" dirty="0"/>
          </a:p>
          <a:p>
            <a:r>
              <a:rPr lang="en-GB" dirty="0"/>
              <a:t>Advantages :</a:t>
            </a:r>
          </a:p>
          <a:p>
            <a:pPr lvl="1"/>
            <a:r>
              <a:rPr lang="en-GB" dirty="0"/>
              <a:t>Removes outliers, suppresses small variations</a:t>
            </a:r>
          </a:p>
          <a:p>
            <a:pPr lvl="1"/>
            <a:r>
              <a:rPr lang="en-GB" dirty="0"/>
              <a:t>This filter works very well with “salt and pepper” noise (sharp and sudden disturbances)</a:t>
            </a:r>
          </a:p>
          <a:p>
            <a:pPr lvl="1"/>
            <a:r>
              <a:rPr lang="en-GB" dirty="0"/>
              <a:t>Keeps the contours, they remain sharp</a:t>
            </a:r>
          </a:p>
          <a:p>
            <a:r>
              <a:rPr lang="en-GB" dirty="0"/>
              <a:t>Disadvantages :</a:t>
            </a:r>
          </a:p>
          <a:p>
            <a:pPr lvl="1"/>
            <a:r>
              <a:rPr lang="en-GB" dirty="0"/>
              <a:t>Computationally heavy → need to sort each time </a:t>
            </a:r>
            <a:r>
              <a:rPr lang="en-GB" dirty="0" err="1"/>
              <a:t>neighborhood</a:t>
            </a:r>
            <a:endParaRPr lang="en-CH" dirty="0"/>
          </a:p>
        </p:txBody>
      </p:sp>
    </p:spTree>
    <p:extLst>
      <p:ext uri="{BB962C8B-B14F-4D97-AF65-F5344CB8AC3E}">
        <p14:creationId xmlns:p14="http://schemas.microsoft.com/office/powerpoint/2010/main" val="640874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2.2. Laplacian of Gaussian</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32</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5" name="Content Placeholder 4">
            <a:extLst>
              <a:ext uri="{FF2B5EF4-FFF2-40B4-BE49-F238E27FC236}">
                <a16:creationId xmlns:a16="http://schemas.microsoft.com/office/drawing/2014/main" id="{4589D0B5-808C-469F-D18F-D79A5A59D1B3}"/>
              </a:ext>
            </a:extLst>
          </p:cNvPr>
          <p:cNvSpPr>
            <a:spLocks noGrp="1"/>
          </p:cNvSpPr>
          <p:nvPr>
            <p:ph sz="half" idx="1"/>
          </p:nvPr>
        </p:nvSpPr>
        <p:spPr>
          <a:xfrm>
            <a:off x="1253657" y="671962"/>
            <a:ext cx="5068736" cy="3263504"/>
          </a:xfrm>
        </p:spPr>
        <p:txBody>
          <a:bodyPr>
            <a:normAutofit/>
          </a:bodyPr>
          <a:lstStyle/>
          <a:p>
            <a:r>
              <a:rPr lang="en-GB" dirty="0"/>
              <a:t>Second derivative edge detection methods: </a:t>
            </a:r>
          </a:p>
          <a:p>
            <a:pPr lvl="1"/>
            <a:r>
              <a:rPr lang="en-GB" dirty="0"/>
              <a:t>Marr-Hildreth filter: Laplacian of gaussian filter</a:t>
            </a:r>
          </a:p>
          <a:p>
            <a:pPr lvl="1"/>
            <a:r>
              <a:rPr lang="en-GB" dirty="0"/>
              <a:t>Main ideas:</a:t>
            </a:r>
          </a:p>
          <a:p>
            <a:pPr lvl="2"/>
            <a:r>
              <a:rPr lang="en-GB" dirty="0"/>
              <a:t>Noise will introduce false detections</a:t>
            </a:r>
          </a:p>
          <a:p>
            <a:pPr lvl="2"/>
            <a:r>
              <a:rPr lang="en-GB" dirty="0"/>
              <a:t>Filter the image to remove the noise and undesired details using gaussian filter:</a:t>
            </a:r>
          </a:p>
        </p:txBody>
      </p:sp>
      <p:pic>
        <p:nvPicPr>
          <p:cNvPr id="3" name="Picture 2" descr="A picture containing font, handwriting, white, calligraphy&#10;&#10;Description automatically generated">
            <a:extLst>
              <a:ext uri="{FF2B5EF4-FFF2-40B4-BE49-F238E27FC236}">
                <a16:creationId xmlns:a16="http://schemas.microsoft.com/office/drawing/2014/main" id="{C9AB47F4-56A8-6776-DCBF-699C991B2FB4}"/>
              </a:ext>
            </a:extLst>
          </p:cNvPr>
          <p:cNvPicPr>
            <a:picLocks noChangeAspect="1"/>
          </p:cNvPicPr>
          <p:nvPr/>
        </p:nvPicPr>
        <p:blipFill>
          <a:blip r:embed="rId3"/>
          <a:stretch>
            <a:fillRect/>
          </a:stretch>
        </p:blipFill>
        <p:spPr>
          <a:xfrm>
            <a:off x="6107296" y="1917824"/>
            <a:ext cx="1268308" cy="401009"/>
          </a:xfrm>
          <a:prstGeom prst="rect">
            <a:avLst/>
          </a:prstGeom>
        </p:spPr>
      </p:pic>
      <p:pic>
        <p:nvPicPr>
          <p:cNvPr id="10" name="Picture 9" descr="A black text on a white background&#10;&#10;Description automatically generated with low confidence">
            <a:extLst>
              <a:ext uri="{FF2B5EF4-FFF2-40B4-BE49-F238E27FC236}">
                <a16:creationId xmlns:a16="http://schemas.microsoft.com/office/drawing/2014/main" id="{A721983D-2F5C-F545-9C93-AF64C4BFA444}"/>
              </a:ext>
            </a:extLst>
          </p:cNvPr>
          <p:cNvPicPr>
            <a:picLocks noChangeAspect="1"/>
          </p:cNvPicPr>
          <p:nvPr/>
        </p:nvPicPr>
        <p:blipFill>
          <a:blip r:embed="rId4"/>
          <a:stretch>
            <a:fillRect/>
          </a:stretch>
        </p:blipFill>
        <p:spPr>
          <a:xfrm>
            <a:off x="6107296" y="2514764"/>
            <a:ext cx="2553386" cy="546100"/>
          </a:xfrm>
          <a:prstGeom prst="rect">
            <a:avLst/>
          </a:prstGeom>
        </p:spPr>
      </p:pic>
      <p:pic>
        <p:nvPicPr>
          <p:cNvPr id="12" name="Picture 11" descr="A picture containing text, font, handwriting, calligraphy&#10;&#10;Description automatically generated">
            <a:extLst>
              <a:ext uri="{FF2B5EF4-FFF2-40B4-BE49-F238E27FC236}">
                <a16:creationId xmlns:a16="http://schemas.microsoft.com/office/drawing/2014/main" id="{ACDDC478-D1F3-D870-D32D-419126A1423D}"/>
              </a:ext>
            </a:extLst>
          </p:cNvPr>
          <p:cNvPicPr>
            <a:picLocks noChangeAspect="1"/>
          </p:cNvPicPr>
          <p:nvPr/>
        </p:nvPicPr>
        <p:blipFill>
          <a:blip r:embed="rId5"/>
          <a:stretch>
            <a:fillRect/>
          </a:stretch>
        </p:blipFill>
        <p:spPr>
          <a:xfrm>
            <a:off x="2546350" y="4118449"/>
            <a:ext cx="4051300" cy="749300"/>
          </a:xfrm>
          <a:prstGeom prst="rect">
            <a:avLst/>
          </a:prstGeom>
        </p:spPr>
      </p:pic>
      <p:sp>
        <p:nvSpPr>
          <p:cNvPr id="14" name="TextBox 13">
            <a:extLst>
              <a:ext uri="{FF2B5EF4-FFF2-40B4-BE49-F238E27FC236}">
                <a16:creationId xmlns:a16="http://schemas.microsoft.com/office/drawing/2014/main" id="{8D5CEF23-3A32-7F09-4223-B23F10347638}"/>
              </a:ext>
            </a:extLst>
          </p:cNvPr>
          <p:cNvSpPr txBox="1"/>
          <p:nvPr/>
        </p:nvSpPr>
        <p:spPr>
          <a:xfrm>
            <a:off x="1326769" y="3752034"/>
            <a:ext cx="4576968" cy="300082"/>
          </a:xfrm>
          <a:prstGeom prst="rect">
            <a:avLst/>
          </a:prstGeom>
          <a:noFill/>
        </p:spPr>
        <p:txBody>
          <a:bodyPr wrap="square">
            <a:spAutoFit/>
          </a:bodyPr>
          <a:lstStyle/>
          <a:p>
            <a:pPr marL="285750" indent="-285750">
              <a:buFont typeface="Arial" panose="020B0604020202020204" pitchFamily="34" charset="0"/>
              <a:buChar char="•"/>
            </a:pPr>
            <a:r>
              <a:rPr lang="en-GB" dirty="0"/>
              <a:t>Trick: exploit the property of convolution:</a:t>
            </a:r>
            <a:endParaRPr lang="en-CH" dirty="0"/>
          </a:p>
        </p:txBody>
      </p:sp>
      <p:sp>
        <p:nvSpPr>
          <p:cNvPr id="15" name="Content Placeholder 4">
            <a:extLst>
              <a:ext uri="{FF2B5EF4-FFF2-40B4-BE49-F238E27FC236}">
                <a16:creationId xmlns:a16="http://schemas.microsoft.com/office/drawing/2014/main" id="{92572A53-2E5A-8FDD-389D-1469498ECE45}"/>
              </a:ext>
            </a:extLst>
          </p:cNvPr>
          <p:cNvSpPr txBox="1">
            <a:spLocks/>
          </p:cNvSpPr>
          <p:nvPr/>
        </p:nvSpPr>
        <p:spPr>
          <a:xfrm>
            <a:off x="1230024" y="2453224"/>
            <a:ext cx="5068736" cy="779605"/>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971550" lvl="2" indent="-285750"/>
            <a:r>
              <a:rPr lang="en-GB" dirty="0"/>
              <a:t>Calculate the 2nd derivative of the filtered image (Laplacian operator):</a:t>
            </a:r>
          </a:p>
        </p:txBody>
      </p:sp>
      <p:sp>
        <p:nvSpPr>
          <p:cNvPr id="16" name="Content Placeholder 4">
            <a:extLst>
              <a:ext uri="{FF2B5EF4-FFF2-40B4-BE49-F238E27FC236}">
                <a16:creationId xmlns:a16="http://schemas.microsoft.com/office/drawing/2014/main" id="{94020522-E2FC-7DCD-8226-FD139C3080A3}"/>
              </a:ext>
            </a:extLst>
          </p:cNvPr>
          <p:cNvSpPr txBox="1">
            <a:spLocks/>
          </p:cNvSpPr>
          <p:nvPr/>
        </p:nvSpPr>
        <p:spPr>
          <a:xfrm>
            <a:off x="1230024" y="3151555"/>
            <a:ext cx="5068736" cy="779605"/>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971550" lvl="2" indent="-285750"/>
            <a:r>
              <a:rPr lang="en-GB" dirty="0"/>
              <a:t>Zero-crossing points of this filtered 2nd derivative are edge points</a:t>
            </a:r>
          </a:p>
        </p:txBody>
      </p:sp>
    </p:spTree>
    <p:extLst>
      <p:ext uri="{BB962C8B-B14F-4D97-AF65-F5344CB8AC3E}">
        <p14:creationId xmlns:p14="http://schemas.microsoft.com/office/powerpoint/2010/main" val="98447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2.3. Axes of inertia of a binary object</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33</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3" name="Picture 2" descr="A picture containing text, font, screenshot&#10;&#10;Description automatically generated">
            <a:extLst>
              <a:ext uri="{FF2B5EF4-FFF2-40B4-BE49-F238E27FC236}">
                <a16:creationId xmlns:a16="http://schemas.microsoft.com/office/drawing/2014/main" id="{69FF3CF3-C5C5-7523-23B9-D7B17CB4BF70}"/>
              </a:ext>
            </a:extLst>
          </p:cNvPr>
          <p:cNvPicPr>
            <a:picLocks noChangeAspect="1"/>
          </p:cNvPicPr>
          <p:nvPr/>
        </p:nvPicPr>
        <p:blipFill>
          <a:blip r:embed="rId3"/>
          <a:stretch>
            <a:fillRect/>
          </a:stretch>
        </p:blipFill>
        <p:spPr>
          <a:xfrm>
            <a:off x="1102776" y="837088"/>
            <a:ext cx="6377271" cy="3828164"/>
          </a:xfrm>
          <a:prstGeom prst="rect">
            <a:avLst/>
          </a:prstGeom>
        </p:spPr>
      </p:pic>
    </p:spTree>
    <p:extLst>
      <p:ext uri="{BB962C8B-B14F-4D97-AF65-F5344CB8AC3E}">
        <p14:creationId xmlns:p14="http://schemas.microsoft.com/office/powerpoint/2010/main" val="263133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2.3. Axes of inertia of a binary object</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34</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10" name="Picture 9" descr="A picture containing text, line, diagram, font&#10;&#10;Description automatically generated">
            <a:extLst>
              <a:ext uri="{FF2B5EF4-FFF2-40B4-BE49-F238E27FC236}">
                <a16:creationId xmlns:a16="http://schemas.microsoft.com/office/drawing/2014/main" id="{27AF90C5-B80A-1F07-4DAE-9494A71B700B}"/>
              </a:ext>
            </a:extLst>
          </p:cNvPr>
          <p:cNvPicPr>
            <a:picLocks noChangeAspect="1"/>
          </p:cNvPicPr>
          <p:nvPr/>
        </p:nvPicPr>
        <p:blipFill>
          <a:blip r:embed="rId3"/>
          <a:stretch>
            <a:fillRect/>
          </a:stretch>
        </p:blipFill>
        <p:spPr>
          <a:xfrm>
            <a:off x="1131711" y="834090"/>
            <a:ext cx="6377271" cy="3795780"/>
          </a:xfrm>
          <a:prstGeom prst="rect">
            <a:avLst/>
          </a:prstGeom>
        </p:spPr>
      </p:pic>
    </p:spTree>
    <p:extLst>
      <p:ext uri="{BB962C8B-B14F-4D97-AF65-F5344CB8AC3E}">
        <p14:creationId xmlns:p14="http://schemas.microsoft.com/office/powerpoint/2010/main" val="2202962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2.4. Euclidean distance classifier</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35</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5" name="Content Placeholder 4">
            <a:extLst>
              <a:ext uri="{FF2B5EF4-FFF2-40B4-BE49-F238E27FC236}">
                <a16:creationId xmlns:a16="http://schemas.microsoft.com/office/drawing/2014/main" id="{4589D0B5-808C-469F-D18F-D79A5A59D1B3}"/>
              </a:ext>
            </a:extLst>
          </p:cNvPr>
          <p:cNvSpPr>
            <a:spLocks noGrp="1"/>
          </p:cNvSpPr>
          <p:nvPr>
            <p:ph sz="half" idx="1"/>
          </p:nvPr>
        </p:nvSpPr>
        <p:spPr>
          <a:xfrm>
            <a:off x="1344267" y="763819"/>
            <a:ext cx="6619047" cy="1246611"/>
          </a:xfrm>
        </p:spPr>
        <p:txBody>
          <a:bodyPr/>
          <a:lstStyle/>
          <a:p>
            <a:r>
              <a:rPr lang="en-GB" dirty="0"/>
              <a:t>The Euclidean distance classifier classifies a point x to the class that minimizes the </a:t>
            </a:r>
            <a:r>
              <a:rPr lang="en-GB" b="1" dirty="0" err="1"/>
              <a:t>euclidean</a:t>
            </a:r>
            <a:r>
              <a:rPr lang="en-GB" b="1" dirty="0"/>
              <a:t> distance </a:t>
            </a:r>
            <a:r>
              <a:rPr lang="en-GB" dirty="0"/>
              <a:t>between the means.</a:t>
            </a:r>
            <a:endParaRPr lang="en-CH" dirty="0"/>
          </a:p>
        </p:txBody>
      </p:sp>
      <p:sp>
        <p:nvSpPr>
          <p:cNvPr id="8" name="Content Placeholder 4">
            <a:extLst>
              <a:ext uri="{FF2B5EF4-FFF2-40B4-BE49-F238E27FC236}">
                <a16:creationId xmlns:a16="http://schemas.microsoft.com/office/drawing/2014/main" id="{28906864-0EE4-DBBD-C628-52B289ED701D}"/>
              </a:ext>
            </a:extLst>
          </p:cNvPr>
          <p:cNvSpPr txBox="1">
            <a:spLocks/>
          </p:cNvSpPr>
          <p:nvPr/>
        </p:nvSpPr>
        <p:spPr>
          <a:xfrm>
            <a:off x="1344267" y="1722196"/>
            <a:ext cx="6619047" cy="2044735"/>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t>The Euclidean distance classifier is a special case of the Bayesian classifier that is optimal when we make several assumptions:</a:t>
            </a:r>
          </a:p>
          <a:p>
            <a:pPr lvl="1"/>
            <a:r>
              <a:rPr lang="en-GB" dirty="0"/>
              <a:t>The distributions of the classes are gaussians</a:t>
            </a:r>
          </a:p>
          <a:p>
            <a:pPr lvl="1"/>
            <a:r>
              <a:rPr lang="en-GB" dirty="0"/>
              <a:t>The covariance matrices are the same for all the gaussians</a:t>
            </a:r>
          </a:p>
          <a:p>
            <a:pPr lvl="1"/>
            <a:r>
              <a:rPr lang="en-GB" dirty="0"/>
              <a:t>The covariance matrices are isotropic </a:t>
            </a:r>
          </a:p>
          <a:p>
            <a:pPr lvl="1"/>
            <a:r>
              <a:rPr lang="en-GB" dirty="0"/>
              <a:t>The priors are equal for each class</a:t>
            </a:r>
            <a:endParaRPr lang="en-CH" dirty="0"/>
          </a:p>
        </p:txBody>
      </p:sp>
    </p:spTree>
    <p:extLst>
      <p:ext uri="{BB962C8B-B14F-4D97-AF65-F5344CB8AC3E}">
        <p14:creationId xmlns:p14="http://schemas.microsoft.com/office/powerpoint/2010/main" val="945961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2.5. </a:t>
            </a:r>
            <a:r>
              <a:rPr lang="en-GB" dirty="0" err="1"/>
              <a:t>Mahalanobis</a:t>
            </a:r>
            <a:r>
              <a:rPr lang="en-GB" dirty="0"/>
              <a:t> distance classifier</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36</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2" name="Content Placeholder 4">
            <a:extLst>
              <a:ext uri="{FF2B5EF4-FFF2-40B4-BE49-F238E27FC236}">
                <a16:creationId xmlns:a16="http://schemas.microsoft.com/office/drawing/2014/main" id="{7B2EA01A-DF49-5664-4FD4-7C1ED0D7FCA3}"/>
              </a:ext>
            </a:extLst>
          </p:cNvPr>
          <p:cNvSpPr>
            <a:spLocks noGrp="1"/>
          </p:cNvSpPr>
          <p:nvPr>
            <p:ph sz="half" idx="1"/>
          </p:nvPr>
        </p:nvSpPr>
        <p:spPr>
          <a:xfrm>
            <a:off x="1262476" y="883834"/>
            <a:ext cx="6619047" cy="1246611"/>
          </a:xfrm>
        </p:spPr>
        <p:txBody>
          <a:bodyPr/>
          <a:lstStyle/>
          <a:p>
            <a:r>
              <a:rPr lang="en-GB" dirty="0"/>
              <a:t>The </a:t>
            </a:r>
            <a:r>
              <a:rPr lang="en-GB" dirty="0" err="1"/>
              <a:t>Mahalanobis</a:t>
            </a:r>
            <a:r>
              <a:rPr lang="en-GB" dirty="0"/>
              <a:t> distance classifier classifies a point x to the class that minimizes the </a:t>
            </a:r>
            <a:r>
              <a:rPr lang="en-GB" b="1" dirty="0" err="1"/>
              <a:t>mahalanobis</a:t>
            </a:r>
            <a:r>
              <a:rPr lang="en-GB" b="1" dirty="0"/>
              <a:t> distance </a:t>
            </a:r>
            <a:r>
              <a:rPr lang="en-GB" dirty="0"/>
              <a:t>between the means</a:t>
            </a:r>
            <a:endParaRPr lang="en-CH" dirty="0"/>
          </a:p>
        </p:txBody>
      </p:sp>
      <p:sp>
        <p:nvSpPr>
          <p:cNvPr id="3" name="Content Placeholder 4">
            <a:extLst>
              <a:ext uri="{FF2B5EF4-FFF2-40B4-BE49-F238E27FC236}">
                <a16:creationId xmlns:a16="http://schemas.microsoft.com/office/drawing/2014/main" id="{D5722D0F-D34D-2299-1F56-FE1CDAF824C7}"/>
              </a:ext>
            </a:extLst>
          </p:cNvPr>
          <p:cNvSpPr txBox="1">
            <a:spLocks/>
          </p:cNvSpPr>
          <p:nvPr/>
        </p:nvSpPr>
        <p:spPr>
          <a:xfrm>
            <a:off x="1344268" y="2571750"/>
            <a:ext cx="6619047" cy="2044735"/>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t>The </a:t>
            </a:r>
            <a:r>
              <a:rPr lang="en-GB" dirty="0" err="1"/>
              <a:t>Mahalanobis</a:t>
            </a:r>
            <a:r>
              <a:rPr lang="en-GB" dirty="0"/>
              <a:t> distance classifier is a special case of the Bayesian classifier that is optimal when we make several assumptions:</a:t>
            </a:r>
          </a:p>
          <a:p>
            <a:pPr lvl="1"/>
            <a:r>
              <a:rPr lang="en-GB" dirty="0"/>
              <a:t>The distributions of the classes are gaussian</a:t>
            </a:r>
          </a:p>
          <a:p>
            <a:pPr lvl="1"/>
            <a:r>
              <a:rPr lang="en-GB" dirty="0"/>
              <a:t>The covariance matrices are the same for all the gaussians</a:t>
            </a:r>
          </a:p>
          <a:p>
            <a:pPr lvl="1"/>
            <a:r>
              <a:rPr lang="en-GB" dirty="0"/>
              <a:t>The covariance matrices are </a:t>
            </a:r>
            <a:r>
              <a:rPr lang="en-GB" b="1" dirty="0"/>
              <a:t>not</a:t>
            </a:r>
            <a:r>
              <a:rPr lang="en-GB" dirty="0"/>
              <a:t> isotropic </a:t>
            </a:r>
          </a:p>
          <a:p>
            <a:pPr lvl="1"/>
            <a:r>
              <a:rPr lang="en-GB" dirty="0"/>
              <a:t>The priors are equal for each class</a:t>
            </a:r>
            <a:endParaRPr lang="en-CH" dirty="0"/>
          </a:p>
        </p:txBody>
      </p:sp>
      <p:pic>
        <p:nvPicPr>
          <p:cNvPr id="10" name="Picture 9" descr="A picture containing text, font, handwriting, screenshot&#10;&#10;Description automatically generated">
            <a:extLst>
              <a:ext uri="{FF2B5EF4-FFF2-40B4-BE49-F238E27FC236}">
                <a16:creationId xmlns:a16="http://schemas.microsoft.com/office/drawing/2014/main" id="{08A62497-E841-DC43-42EA-2109F7E1679C}"/>
              </a:ext>
            </a:extLst>
          </p:cNvPr>
          <p:cNvPicPr>
            <a:picLocks noChangeAspect="1"/>
          </p:cNvPicPr>
          <p:nvPr/>
        </p:nvPicPr>
        <p:blipFill rotWithShape="1">
          <a:blip r:embed="rId3"/>
          <a:srcRect t="74378"/>
          <a:stretch/>
        </p:blipFill>
        <p:spPr>
          <a:xfrm>
            <a:off x="2818641" y="1609343"/>
            <a:ext cx="3670300" cy="807002"/>
          </a:xfrm>
          <a:prstGeom prst="rect">
            <a:avLst/>
          </a:prstGeom>
        </p:spPr>
      </p:pic>
    </p:spTree>
    <p:extLst>
      <p:ext uri="{BB962C8B-B14F-4D97-AF65-F5344CB8AC3E}">
        <p14:creationId xmlns:p14="http://schemas.microsoft.com/office/powerpoint/2010/main" val="1381725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2.5. Euclidian vs </a:t>
            </a:r>
            <a:r>
              <a:rPr lang="en-GB" dirty="0" err="1"/>
              <a:t>Mahalanobis</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37</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11" name="Picture 10" descr="A picture containing drawing, sketch, diagram, line&#10;&#10;Description automatically generated">
            <a:extLst>
              <a:ext uri="{FF2B5EF4-FFF2-40B4-BE49-F238E27FC236}">
                <a16:creationId xmlns:a16="http://schemas.microsoft.com/office/drawing/2014/main" id="{2AC3C844-0332-D29F-5E1B-7D7E153C8132}"/>
              </a:ext>
            </a:extLst>
          </p:cNvPr>
          <p:cNvPicPr>
            <a:picLocks noChangeAspect="1"/>
          </p:cNvPicPr>
          <p:nvPr/>
        </p:nvPicPr>
        <p:blipFill>
          <a:blip r:embed="rId3"/>
          <a:stretch>
            <a:fillRect/>
          </a:stretch>
        </p:blipFill>
        <p:spPr>
          <a:xfrm>
            <a:off x="1397828" y="1176185"/>
            <a:ext cx="6348343" cy="3254734"/>
          </a:xfrm>
          <a:prstGeom prst="rect">
            <a:avLst/>
          </a:prstGeom>
        </p:spPr>
      </p:pic>
    </p:spTree>
    <p:extLst>
      <p:ext uri="{BB962C8B-B14F-4D97-AF65-F5344CB8AC3E}">
        <p14:creationId xmlns:p14="http://schemas.microsoft.com/office/powerpoint/2010/main" val="558510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2.6. K-NN classifier</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38</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3" name="Picture 2" descr="A picture containing text, screenshot, font&#10;&#10;Description automatically generated">
            <a:extLst>
              <a:ext uri="{FF2B5EF4-FFF2-40B4-BE49-F238E27FC236}">
                <a16:creationId xmlns:a16="http://schemas.microsoft.com/office/drawing/2014/main" id="{7FAF3F23-315B-7579-3EE7-8FBD0AA829A4}"/>
              </a:ext>
            </a:extLst>
          </p:cNvPr>
          <p:cNvPicPr>
            <a:picLocks noChangeAspect="1"/>
          </p:cNvPicPr>
          <p:nvPr/>
        </p:nvPicPr>
        <p:blipFill>
          <a:blip r:embed="rId3"/>
          <a:stretch>
            <a:fillRect/>
          </a:stretch>
        </p:blipFill>
        <p:spPr>
          <a:xfrm>
            <a:off x="1105728" y="904134"/>
            <a:ext cx="6537463" cy="3669658"/>
          </a:xfrm>
          <a:prstGeom prst="rect">
            <a:avLst/>
          </a:prstGeom>
        </p:spPr>
      </p:pic>
    </p:spTree>
    <p:extLst>
      <p:ext uri="{BB962C8B-B14F-4D97-AF65-F5344CB8AC3E}">
        <p14:creationId xmlns:p14="http://schemas.microsoft.com/office/powerpoint/2010/main" val="2258665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2.7. Perceptron = Linear classifier</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39</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17" name="Picture 16" descr="A picture containing text, screenshot, font&#10;&#10;Description automatically generated">
            <a:extLst>
              <a:ext uri="{FF2B5EF4-FFF2-40B4-BE49-F238E27FC236}">
                <a16:creationId xmlns:a16="http://schemas.microsoft.com/office/drawing/2014/main" id="{70B13EF3-A9DA-246E-99E8-4484ABC607B1}"/>
              </a:ext>
            </a:extLst>
          </p:cNvPr>
          <p:cNvPicPr>
            <a:picLocks noChangeAspect="1"/>
          </p:cNvPicPr>
          <p:nvPr/>
        </p:nvPicPr>
        <p:blipFill>
          <a:blip r:embed="rId3"/>
          <a:stretch>
            <a:fillRect/>
          </a:stretch>
        </p:blipFill>
        <p:spPr>
          <a:xfrm>
            <a:off x="1152497" y="707879"/>
            <a:ext cx="7086628" cy="4031547"/>
          </a:xfrm>
          <a:prstGeom prst="rect">
            <a:avLst/>
          </a:prstGeom>
        </p:spPr>
      </p:pic>
    </p:spTree>
    <p:extLst>
      <p:ext uri="{BB962C8B-B14F-4D97-AF65-F5344CB8AC3E}">
        <p14:creationId xmlns:p14="http://schemas.microsoft.com/office/powerpoint/2010/main" val="557454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1.1. Translation of a non-integer number of pixels</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4</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11" name="Content Placeholder 10" descr="A picture containing font, line, screenshot, plot&#10;&#10;Description automatically generated">
            <a:extLst>
              <a:ext uri="{FF2B5EF4-FFF2-40B4-BE49-F238E27FC236}">
                <a16:creationId xmlns:a16="http://schemas.microsoft.com/office/drawing/2014/main" id="{61A7E89C-C464-19A9-C83C-E38D6C241DB7}"/>
              </a:ext>
            </a:extLst>
          </p:cNvPr>
          <p:cNvPicPr>
            <a:picLocks noGrp="1" noChangeAspect="1"/>
          </p:cNvPicPr>
          <p:nvPr>
            <p:ph sz="half" idx="1"/>
          </p:nvPr>
        </p:nvPicPr>
        <p:blipFill>
          <a:blip r:embed="rId3"/>
          <a:stretch>
            <a:fillRect/>
          </a:stretch>
        </p:blipFill>
        <p:spPr>
          <a:xfrm>
            <a:off x="1244498" y="1609343"/>
            <a:ext cx="7231809" cy="2743984"/>
          </a:xfrm>
        </p:spPr>
      </p:pic>
      <p:sp>
        <p:nvSpPr>
          <p:cNvPr id="12" name="Content Placeholder 4">
            <a:extLst>
              <a:ext uri="{FF2B5EF4-FFF2-40B4-BE49-F238E27FC236}">
                <a16:creationId xmlns:a16="http://schemas.microsoft.com/office/drawing/2014/main" id="{0687E308-8309-A49F-E81F-814CA38C154B}"/>
              </a:ext>
            </a:extLst>
          </p:cNvPr>
          <p:cNvSpPr txBox="1">
            <a:spLocks/>
          </p:cNvSpPr>
          <p:nvPr/>
        </p:nvSpPr>
        <p:spPr>
          <a:xfrm>
            <a:off x="1244498" y="939998"/>
            <a:ext cx="6456045" cy="3263504"/>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CH" dirty="0"/>
              <a:t>Main idea: </a:t>
            </a:r>
            <a:r>
              <a:rPr lang="en-CH" b="1" dirty="0"/>
              <a:t>Inverse translation + interpolation</a:t>
            </a:r>
          </a:p>
          <a:p>
            <a:endParaRPr lang="en-CH" dirty="0"/>
          </a:p>
        </p:txBody>
      </p:sp>
      <p:sp>
        <p:nvSpPr>
          <p:cNvPr id="13" name="Rectangle 12">
            <a:extLst>
              <a:ext uri="{FF2B5EF4-FFF2-40B4-BE49-F238E27FC236}">
                <a16:creationId xmlns:a16="http://schemas.microsoft.com/office/drawing/2014/main" id="{BDB36D71-6695-0D10-11CA-44ED681AD487}"/>
              </a:ext>
            </a:extLst>
          </p:cNvPr>
          <p:cNvSpPr/>
          <p:nvPr/>
        </p:nvSpPr>
        <p:spPr>
          <a:xfrm>
            <a:off x="2907792" y="1527048"/>
            <a:ext cx="1755648"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41932224-008C-E2BA-8C2D-792B572E870D}"/>
              </a:ext>
            </a:extLst>
          </p:cNvPr>
          <p:cNvSpPr/>
          <p:nvPr/>
        </p:nvSpPr>
        <p:spPr>
          <a:xfrm>
            <a:off x="5739384" y="1527048"/>
            <a:ext cx="1755648"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6B74F9F6-8B8D-7627-6DDA-50313352548B}"/>
              </a:ext>
            </a:extLst>
          </p:cNvPr>
          <p:cNvSpPr/>
          <p:nvPr/>
        </p:nvSpPr>
        <p:spPr>
          <a:xfrm>
            <a:off x="1670304" y="4344181"/>
            <a:ext cx="1755648"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348470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2.7. Perceptron</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40</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3" name="Picture 2" descr="A picture containing text, screenshot, font, number&#10;&#10;Description automatically generated">
            <a:extLst>
              <a:ext uri="{FF2B5EF4-FFF2-40B4-BE49-F238E27FC236}">
                <a16:creationId xmlns:a16="http://schemas.microsoft.com/office/drawing/2014/main" id="{FD5417DD-2400-C760-88E8-65B659E23E1D}"/>
              </a:ext>
            </a:extLst>
          </p:cNvPr>
          <p:cNvPicPr>
            <a:picLocks noChangeAspect="1"/>
          </p:cNvPicPr>
          <p:nvPr/>
        </p:nvPicPr>
        <p:blipFill>
          <a:blip r:embed="rId3"/>
          <a:stretch>
            <a:fillRect/>
          </a:stretch>
        </p:blipFill>
        <p:spPr>
          <a:xfrm>
            <a:off x="1172382" y="804794"/>
            <a:ext cx="6600018" cy="3971119"/>
          </a:xfrm>
          <a:prstGeom prst="rect">
            <a:avLst/>
          </a:prstGeom>
        </p:spPr>
      </p:pic>
    </p:spTree>
    <p:extLst>
      <p:ext uri="{BB962C8B-B14F-4D97-AF65-F5344CB8AC3E}">
        <p14:creationId xmlns:p14="http://schemas.microsoft.com/office/powerpoint/2010/main" val="2183058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2.8. Multi-layer perceptron</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41</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3" name="Picture 2" descr="A picture containing text, diagram, line, screenshot&#10;&#10;Description automatically generated">
            <a:extLst>
              <a:ext uri="{FF2B5EF4-FFF2-40B4-BE49-F238E27FC236}">
                <a16:creationId xmlns:a16="http://schemas.microsoft.com/office/drawing/2014/main" id="{3B71DEF7-B0CD-F41D-451E-80BBA0CB89CC}"/>
              </a:ext>
            </a:extLst>
          </p:cNvPr>
          <p:cNvPicPr>
            <a:picLocks noChangeAspect="1"/>
          </p:cNvPicPr>
          <p:nvPr/>
        </p:nvPicPr>
        <p:blipFill>
          <a:blip r:embed="rId3"/>
          <a:stretch>
            <a:fillRect/>
          </a:stretch>
        </p:blipFill>
        <p:spPr>
          <a:xfrm>
            <a:off x="1287299" y="844827"/>
            <a:ext cx="6370494" cy="3793864"/>
          </a:xfrm>
          <a:prstGeom prst="rect">
            <a:avLst/>
          </a:prstGeom>
        </p:spPr>
      </p:pic>
    </p:spTree>
    <p:extLst>
      <p:ext uri="{BB962C8B-B14F-4D97-AF65-F5344CB8AC3E}">
        <p14:creationId xmlns:p14="http://schemas.microsoft.com/office/powerpoint/2010/main" val="1913712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2.8. Multi-layer perceptron</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42</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5" name="Picture 4" descr="A picture containing text, screenshot, font, diagram&#10;&#10;Description automatically generated">
            <a:extLst>
              <a:ext uri="{FF2B5EF4-FFF2-40B4-BE49-F238E27FC236}">
                <a16:creationId xmlns:a16="http://schemas.microsoft.com/office/drawing/2014/main" id="{ACD7FF6E-2F30-8017-C7E2-065F591C0018}"/>
              </a:ext>
            </a:extLst>
          </p:cNvPr>
          <p:cNvPicPr>
            <a:picLocks noChangeAspect="1"/>
          </p:cNvPicPr>
          <p:nvPr/>
        </p:nvPicPr>
        <p:blipFill>
          <a:blip r:embed="rId3"/>
          <a:stretch>
            <a:fillRect/>
          </a:stretch>
        </p:blipFill>
        <p:spPr>
          <a:xfrm>
            <a:off x="974511" y="707879"/>
            <a:ext cx="7194978" cy="3985906"/>
          </a:xfrm>
          <a:prstGeom prst="rect">
            <a:avLst/>
          </a:prstGeom>
        </p:spPr>
      </p:pic>
    </p:spTree>
    <p:extLst>
      <p:ext uri="{BB962C8B-B14F-4D97-AF65-F5344CB8AC3E}">
        <p14:creationId xmlns:p14="http://schemas.microsoft.com/office/powerpoint/2010/main" val="410639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2.8. Multi-layer perceptron</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43</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5" name="Picture 4" descr="A picture containing diagram, line, text, origami&#10;&#10;Description automatically generated">
            <a:extLst>
              <a:ext uri="{FF2B5EF4-FFF2-40B4-BE49-F238E27FC236}">
                <a16:creationId xmlns:a16="http://schemas.microsoft.com/office/drawing/2014/main" id="{468816FF-82F6-4EAB-572F-1A437C4B7FA5}"/>
              </a:ext>
            </a:extLst>
          </p:cNvPr>
          <p:cNvPicPr>
            <a:picLocks noChangeAspect="1"/>
          </p:cNvPicPr>
          <p:nvPr/>
        </p:nvPicPr>
        <p:blipFill>
          <a:blip r:embed="rId3"/>
          <a:stretch>
            <a:fillRect/>
          </a:stretch>
        </p:blipFill>
        <p:spPr>
          <a:xfrm>
            <a:off x="1123386" y="792879"/>
            <a:ext cx="6950263" cy="3918269"/>
          </a:xfrm>
          <a:prstGeom prst="rect">
            <a:avLst/>
          </a:prstGeom>
        </p:spPr>
      </p:pic>
    </p:spTree>
    <p:extLst>
      <p:ext uri="{BB962C8B-B14F-4D97-AF65-F5344CB8AC3E}">
        <p14:creationId xmlns:p14="http://schemas.microsoft.com/office/powerpoint/2010/main" val="2735801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2.9. Supervised and non-supervised classification</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44</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5" name="Content Placeholder 4">
            <a:extLst>
              <a:ext uri="{FF2B5EF4-FFF2-40B4-BE49-F238E27FC236}">
                <a16:creationId xmlns:a16="http://schemas.microsoft.com/office/drawing/2014/main" id="{4589D0B5-808C-469F-D18F-D79A5A59D1B3}"/>
              </a:ext>
            </a:extLst>
          </p:cNvPr>
          <p:cNvSpPr>
            <a:spLocks noGrp="1"/>
          </p:cNvSpPr>
          <p:nvPr>
            <p:ph sz="half" idx="1"/>
          </p:nvPr>
        </p:nvSpPr>
        <p:spPr>
          <a:xfrm>
            <a:off x="1096590" y="939998"/>
            <a:ext cx="7534648" cy="4203502"/>
          </a:xfrm>
        </p:spPr>
        <p:txBody>
          <a:bodyPr>
            <a:normAutofit/>
          </a:bodyPr>
          <a:lstStyle/>
          <a:p>
            <a:r>
              <a:rPr lang="en-GB" dirty="0"/>
              <a:t>Supervised classification: </a:t>
            </a:r>
          </a:p>
          <a:p>
            <a:pPr lvl="1"/>
            <a:r>
              <a:rPr lang="en-GB" dirty="0"/>
              <a:t>We have a training set, i.e. a set of feature vectors with their correct class label</a:t>
            </a:r>
          </a:p>
          <a:p>
            <a:pPr lvl="1"/>
            <a:r>
              <a:rPr lang="en-GB" dirty="0"/>
              <a:t>We want to build a classifier that exploits this prior information</a:t>
            </a:r>
          </a:p>
          <a:p>
            <a:pPr lvl="1"/>
            <a:r>
              <a:rPr lang="en-GB" dirty="0"/>
              <a:t>Example :</a:t>
            </a:r>
          </a:p>
          <a:p>
            <a:pPr lvl="2"/>
            <a:r>
              <a:rPr lang="en-GB" dirty="0"/>
              <a:t>Bayesian Classifiers </a:t>
            </a:r>
          </a:p>
          <a:p>
            <a:pPr lvl="2"/>
            <a:r>
              <a:rPr lang="en-GB" dirty="0"/>
              <a:t>Linear Classifiers</a:t>
            </a:r>
          </a:p>
          <a:p>
            <a:pPr lvl="2"/>
            <a:r>
              <a:rPr lang="en-GB" dirty="0"/>
              <a:t>Non-linear classifiers – neural networks</a:t>
            </a:r>
          </a:p>
          <a:p>
            <a:r>
              <a:rPr lang="en-GB" dirty="0"/>
              <a:t>Unsupervised classification: clustering</a:t>
            </a:r>
          </a:p>
          <a:p>
            <a:pPr lvl="1"/>
            <a:r>
              <a:rPr lang="en-GB" dirty="0"/>
              <a:t>We just have a set of feature vectors, without their class label</a:t>
            </a:r>
          </a:p>
          <a:p>
            <a:pPr lvl="1"/>
            <a:r>
              <a:rPr lang="en-GB" dirty="0"/>
              <a:t>We want to group similar vectors to create clusters and identify those clusters</a:t>
            </a:r>
          </a:p>
          <a:p>
            <a:pPr lvl="1"/>
            <a:r>
              <a:rPr lang="en-GB" dirty="0"/>
              <a:t>Example: </a:t>
            </a:r>
          </a:p>
          <a:p>
            <a:pPr lvl="2"/>
            <a:r>
              <a:rPr lang="en-GB" dirty="0"/>
              <a:t>k-means</a:t>
            </a:r>
          </a:p>
        </p:txBody>
      </p:sp>
    </p:spTree>
    <p:extLst>
      <p:ext uri="{BB962C8B-B14F-4D97-AF65-F5344CB8AC3E}">
        <p14:creationId xmlns:p14="http://schemas.microsoft.com/office/powerpoint/2010/main" val="3842165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2.10. Non-supervised classification and k-means</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45</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5" name="Content Placeholder 4">
            <a:extLst>
              <a:ext uri="{FF2B5EF4-FFF2-40B4-BE49-F238E27FC236}">
                <a16:creationId xmlns:a16="http://schemas.microsoft.com/office/drawing/2014/main" id="{4589D0B5-808C-469F-D18F-D79A5A59D1B3}"/>
              </a:ext>
            </a:extLst>
          </p:cNvPr>
          <p:cNvSpPr>
            <a:spLocks noGrp="1"/>
          </p:cNvSpPr>
          <p:nvPr>
            <p:ph sz="half" idx="1"/>
          </p:nvPr>
        </p:nvSpPr>
        <p:spPr>
          <a:xfrm>
            <a:off x="1252744" y="939997"/>
            <a:ext cx="7116003" cy="3890419"/>
          </a:xfrm>
        </p:spPr>
        <p:txBody>
          <a:bodyPr/>
          <a:lstStyle/>
          <a:p>
            <a:r>
              <a:rPr lang="en-GB" dirty="0"/>
              <a:t>Unsupervised classification: clustering</a:t>
            </a:r>
          </a:p>
          <a:p>
            <a:pPr lvl="1"/>
            <a:r>
              <a:rPr lang="en-GB" dirty="0"/>
              <a:t>We just have a set of feature vectors, without their class label</a:t>
            </a:r>
          </a:p>
          <a:p>
            <a:pPr lvl="1"/>
            <a:r>
              <a:rPr lang="en-GB" dirty="0"/>
              <a:t>We want to group similar vectors to create clusters and identify those clusters</a:t>
            </a:r>
          </a:p>
          <a:p>
            <a:pPr lvl="1"/>
            <a:r>
              <a:rPr lang="en-GB" dirty="0"/>
              <a:t>Example: </a:t>
            </a:r>
          </a:p>
          <a:p>
            <a:pPr lvl="2"/>
            <a:r>
              <a:rPr lang="en-GB" dirty="0"/>
              <a:t>k-means</a:t>
            </a:r>
          </a:p>
          <a:p>
            <a:r>
              <a:rPr lang="en-CH" dirty="0"/>
              <a:t>K-means:</a:t>
            </a:r>
          </a:p>
          <a:p>
            <a:pPr lvl="1"/>
            <a:r>
              <a:rPr lang="en-GB" dirty="0"/>
              <a:t>Choose m centroids randomly</a:t>
            </a:r>
          </a:p>
          <a:p>
            <a:pPr lvl="1"/>
            <a:r>
              <a:rPr lang="en-GB" dirty="0"/>
              <a:t>Iterate</a:t>
            </a:r>
          </a:p>
          <a:p>
            <a:pPr lvl="2"/>
            <a:r>
              <a:rPr lang="en-GB" dirty="0"/>
              <a:t>Assign to each sample the class of the closest centroid</a:t>
            </a:r>
          </a:p>
          <a:p>
            <a:pPr lvl="2"/>
            <a:r>
              <a:rPr lang="en-GB" dirty="0"/>
              <a:t>Recalculate the position of the centroids as the means of the sample for each class </a:t>
            </a:r>
          </a:p>
          <a:p>
            <a:pPr lvl="1"/>
            <a:r>
              <a:rPr lang="en-GB" dirty="0"/>
              <a:t>Until convergence</a:t>
            </a:r>
            <a:endParaRPr lang="en-CH" dirty="0"/>
          </a:p>
        </p:txBody>
      </p:sp>
    </p:spTree>
    <p:extLst>
      <p:ext uri="{BB962C8B-B14F-4D97-AF65-F5344CB8AC3E}">
        <p14:creationId xmlns:p14="http://schemas.microsoft.com/office/powerpoint/2010/main" val="310131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1.2. Image restoration</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5</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5" name="Content Placeholder 4">
            <a:extLst>
              <a:ext uri="{FF2B5EF4-FFF2-40B4-BE49-F238E27FC236}">
                <a16:creationId xmlns:a16="http://schemas.microsoft.com/office/drawing/2014/main" id="{4589D0B5-808C-469F-D18F-D79A5A59D1B3}"/>
              </a:ext>
            </a:extLst>
          </p:cNvPr>
          <p:cNvSpPr>
            <a:spLocks noGrp="1"/>
          </p:cNvSpPr>
          <p:nvPr>
            <p:ph sz="half" idx="1"/>
          </p:nvPr>
        </p:nvSpPr>
        <p:spPr>
          <a:xfrm>
            <a:off x="1170297" y="964096"/>
            <a:ext cx="7195517" cy="3783583"/>
          </a:xfrm>
        </p:spPr>
        <p:txBody>
          <a:bodyPr>
            <a:normAutofit/>
          </a:bodyPr>
          <a:lstStyle/>
          <a:p>
            <a:r>
              <a:rPr lang="en-GB" u="sng" dirty="0"/>
              <a:t>Definition</a:t>
            </a:r>
            <a:r>
              <a:rPr lang="en-GB" dirty="0"/>
              <a:t>: Dealing with a corrupt/noisy image in order to obtain the initial one. (invert non-wanted effects)</a:t>
            </a:r>
          </a:p>
          <a:p>
            <a:pPr marL="0" indent="0">
              <a:buNone/>
            </a:pPr>
            <a:endParaRPr lang="en-GB" dirty="0"/>
          </a:p>
          <a:p>
            <a:r>
              <a:rPr lang="en-GB" u="sng" dirty="0"/>
              <a:t>Motivation and intuition:</a:t>
            </a:r>
          </a:p>
          <a:p>
            <a:pPr lvl="1"/>
            <a:r>
              <a:rPr lang="en-GB" dirty="0"/>
              <a:t>When there is not too much noise one can do a HP filter to enhance contours</a:t>
            </a:r>
          </a:p>
          <a:p>
            <a:pPr lvl="1"/>
            <a:r>
              <a:rPr lang="en-GB" dirty="0"/>
              <a:t>Ideally one wishes to receive an image, calculate it’s spectrum, calculate the spectrum of the noise, and for each frequency decide if: </a:t>
            </a:r>
          </a:p>
          <a:p>
            <a:pPr lvl="2"/>
            <a:r>
              <a:rPr lang="en-GB" dirty="0"/>
              <a:t>More noise than image information: Low pass filter </a:t>
            </a:r>
          </a:p>
          <a:p>
            <a:pPr lvl="2"/>
            <a:r>
              <a:rPr lang="en-GB" dirty="0"/>
              <a:t>More image information than noise: High pass</a:t>
            </a:r>
          </a:p>
          <a:p>
            <a:pPr lvl="1"/>
            <a:r>
              <a:rPr lang="en-GB" dirty="0"/>
              <a:t>We want a filter that adapts to the content of the image and the statistics of the noise.</a:t>
            </a:r>
            <a:endParaRPr lang="en-CH" dirty="0"/>
          </a:p>
        </p:txBody>
      </p:sp>
    </p:spTree>
    <p:extLst>
      <p:ext uri="{BB962C8B-B14F-4D97-AF65-F5344CB8AC3E}">
        <p14:creationId xmlns:p14="http://schemas.microsoft.com/office/powerpoint/2010/main" val="3362710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1.2. Mathematical formulation</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6</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5" name="Content Placeholder 4">
            <a:extLst>
              <a:ext uri="{FF2B5EF4-FFF2-40B4-BE49-F238E27FC236}">
                <a16:creationId xmlns:a16="http://schemas.microsoft.com/office/drawing/2014/main" id="{4589D0B5-808C-469F-D18F-D79A5A59D1B3}"/>
              </a:ext>
            </a:extLst>
          </p:cNvPr>
          <p:cNvSpPr>
            <a:spLocks noGrp="1"/>
          </p:cNvSpPr>
          <p:nvPr>
            <p:ph sz="half" idx="1"/>
          </p:nvPr>
        </p:nvSpPr>
        <p:spPr>
          <a:xfrm>
            <a:off x="974449" y="939998"/>
            <a:ext cx="7284968" cy="461419"/>
          </a:xfrm>
        </p:spPr>
        <p:txBody>
          <a:bodyPr>
            <a:normAutofit/>
          </a:bodyPr>
          <a:lstStyle/>
          <a:p>
            <a:r>
              <a:rPr lang="en-GB" dirty="0"/>
              <a:t>Observed image:</a:t>
            </a:r>
          </a:p>
          <a:p>
            <a:endParaRPr lang="en-GB" dirty="0"/>
          </a:p>
        </p:txBody>
      </p:sp>
      <p:pic>
        <p:nvPicPr>
          <p:cNvPr id="3" name="Picture 2">
            <a:extLst>
              <a:ext uri="{FF2B5EF4-FFF2-40B4-BE49-F238E27FC236}">
                <a16:creationId xmlns:a16="http://schemas.microsoft.com/office/drawing/2014/main" id="{0C3D7C90-9E38-CBAC-D35F-FC893CF78326}"/>
              </a:ext>
            </a:extLst>
          </p:cNvPr>
          <p:cNvPicPr>
            <a:picLocks noChangeAspect="1"/>
          </p:cNvPicPr>
          <p:nvPr/>
        </p:nvPicPr>
        <p:blipFill>
          <a:blip r:embed="rId3"/>
          <a:stretch>
            <a:fillRect/>
          </a:stretch>
        </p:blipFill>
        <p:spPr>
          <a:xfrm>
            <a:off x="3102251" y="953006"/>
            <a:ext cx="3975100" cy="393700"/>
          </a:xfrm>
          <a:prstGeom prst="rect">
            <a:avLst/>
          </a:prstGeom>
        </p:spPr>
      </p:pic>
      <p:pic>
        <p:nvPicPr>
          <p:cNvPr id="10" name="Picture 9" descr="A picture containing font, handwriting, calligraphy, white&#10;&#10;Description automatically generated">
            <a:extLst>
              <a:ext uri="{FF2B5EF4-FFF2-40B4-BE49-F238E27FC236}">
                <a16:creationId xmlns:a16="http://schemas.microsoft.com/office/drawing/2014/main" id="{1BE2FD52-44BA-C67C-032B-1AC01CCF6AA4}"/>
              </a:ext>
            </a:extLst>
          </p:cNvPr>
          <p:cNvPicPr>
            <a:picLocks noChangeAspect="1"/>
          </p:cNvPicPr>
          <p:nvPr/>
        </p:nvPicPr>
        <p:blipFill>
          <a:blip r:embed="rId4"/>
          <a:stretch>
            <a:fillRect/>
          </a:stretch>
        </p:blipFill>
        <p:spPr>
          <a:xfrm>
            <a:off x="2990850" y="1633536"/>
            <a:ext cx="3162300" cy="495300"/>
          </a:xfrm>
          <a:prstGeom prst="rect">
            <a:avLst/>
          </a:prstGeom>
        </p:spPr>
      </p:pic>
      <p:pic>
        <p:nvPicPr>
          <p:cNvPr id="12" name="Picture 11">
            <a:extLst>
              <a:ext uri="{FF2B5EF4-FFF2-40B4-BE49-F238E27FC236}">
                <a16:creationId xmlns:a16="http://schemas.microsoft.com/office/drawing/2014/main" id="{9BA21118-FF44-A480-002E-9C8FC9C93A69}"/>
              </a:ext>
            </a:extLst>
          </p:cNvPr>
          <p:cNvPicPr>
            <a:picLocks noChangeAspect="1"/>
          </p:cNvPicPr>
          <p:nvPr/>
        </p:nvPicPr>
        <p:blipFill>
          <a:blip r:embed="rId5"/>
          <a:stretch>
            <a:fillRect/>
          </a:stretch>
        </p:blipFill>
        <p:spPr>
          <a:xfrm>
            <a:off x="3102251" y="3199290"/>
            <a:ext cx="5067300" cy="469900"/>
          </a:xfrm>
          <a:prstGeom prst="rect">
            <a:avLst/>
          </a:prstGeom>
        </p:spPr>
      </p:pic>
      <p:pic>
        <p:nvPicPr>
          <p:cNvPr id="14" name="Picture 13">
            <a:extLst>
              <a:ext uri="{FF2B5EF4-FFF2-40B4-BE49-F238E27FC236}">
                <a16:creationId xmlns:a16="http://schemas.microsoft.com/office/drawing/2014/main" id="{4FAD5BE0-6551-E6DE-ADA5-A0A489ADCBBC}"/>
              </a:ext>
            </a:extLst>
          </p:cNvPr>
          <p:cNvPicPr>
            <a:picLocks noChangeAspect="1"/>
          </p:cNvPicPr>
          <p:nvPr/>
        </p:nvPicPr>
        <p:blipFill>
          <a:blip r:embed="rId6"/>
          <a:stretch>
            <a:fillRect/>
          </a:stretch>
        </p:blipFill>
        <p:spPr>
          <a:xfrm>
            <a:off x="2121038" y="4047477"/>
            <a:ext cx="5778500" cy="520700"/>
          </a:xfrm>
          <a:prstGeom prst="rect">
            <a:avLst/>
          </a:prstGeom>
        </p:spPr>
      </p:pic>
      <p:sp>
        <p:nvSpPr>
          <p:cNvPr id="15" name="Content Placeholder 4">
            <a:extLst>
              <a:ext uri="{FF2B5EF4-FFF2-40B4-BE49-F238E27FC236}">
                <a16:creationId xmlns:a16="http://schemas.microsoft.com/office/drawing/2014/main" id="{1094A92B-F32B-0835-8B2F-0D29AA7B3F6E}"/>
              </a:ext>
            </a:extLst>
          </p:cNvPr>
          <p:cNvSpPr txBox="1">
            <a:spLocks/>
          </p:cNvSpPr>
          <p:nvPr/>
        </p:nvSpPr>
        <p:spPr>
          <a:xfrm>
            <a:off x="974449" y="1715070"/>
            <a:ext cx="7284968" cy="461419"/>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t>Restored image:</a:t>
            </a:r>
          </a:p>
          <a:p>
            <a:endParaRPr lang="en-GB" dirty="0"/>
          </a:p>
        </p:txBody>
      </p:sp>
      <p:sp>
        <p:nvSpPr>
          <p:cNvPr id="16" name="Content Placeholder 4">
            <a:extLst>
              <a:ext uri="{FF2B5EF4-FFF2-40B4-BE49-F238E27FC236}">
                <a16:creationId xmlns:a16="http://schemas.microsoft.com/office/drawing/2014/main" id="{63B0CD7A-D3C6-D273-7410-6520887E3F5B}"/>
              </a:ext>
            </a:extLst>
          </p:cNvPr>
          <p:cNvSpPr txBox="1">
            <a:spLocks/>
          </p:cNvSpPr>
          <p:nvPr/>
        </p:nvSpPr>
        <p:spPr>
          <a:xfrm>
            <a:off x="974449" y="3265214"/>
            <a:ext cx="7284968" cy="461419"/>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t>By substitution:</a:t>
            </a:r>
          </a:p>
          <a:p>
            <a:endParaRPr lang="en-GB" dirty="0"/>
          </a:p>
        </p:txBody>
      </p:sp>
      <p:sp>
        <p:nvSpPr>
          <p:cNvPr id="17" name="Content Placeholder 4">
            <a:extLst>
              <a:ext uri="{FF2B5EF4-FFF2-40B4-BE49-F238E27FC236}">
                <a16:creationId xmlns:a16="http://schemas.microsoft.com/office/drawing/2014/main" id="{DF5AF1A4-D283-B3E4-9925-DAF188C185E4}"/>
              </a:ext>
            </a:extLst>
          </p:cNvPr>
          <p:cNvSpPr txBox="1">
            <a:spLocks/>
          </p:cNvSpPr>
          <p:nvPr/>
        </p:nvSpPr>
        <p:spPr>
          <a:xfrm>
            <a:off x="974449" y="2490142"/>
            <a:ext cx="7284968" cy="461419"/>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b="1" dirty="0"/>
              <a:t>Goal: </a:t>
            </a:r>
            <a:r>
              <a:rPr lang="en-GB" dirty="0"/>
              <a:t>find optimal restoration filter (hr)</a:t>
            </a:r>
          </a:p>
          <a:p>
            <a:endParaRPr lang="en-GB" dirty="0"/>
          </a:p>
        </p:txBody>
      </p:sp>
      <p:sp>
        <p:nvSpPr>
          <p:cNvPr id="18" name="Content Placeholder 4">
            <a:extLst>
              <a:ext uri="{FF2B5EF4-FFF2-40B4-BE49-F238E27FC236}">
                <a16:creationId xmlns:a16="http://schemas.microsoft.com/office/drawing/2014/main" id="{BCBD3262-93F6-77FF-EDC6-4D94C16ABF86}"/>
              </a:ext>
            </a:extLst>
          </p:cNvPr>
          <p:cNvSpPr txBox="1">
            <a:spLocks/>
          </p:cNvSpPr>
          <p:nvPr/>
        </p:nvSpPr>
        <p:spPr>
          <a:xfrm>
            <a:off x="974449" y="4132447"/>
            <a:ext cx="7284968" cy="461419"/>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t>By FT:</a:t>
            </a:r>
          </a:p>
          <a:p>
            <a:endParaRPr lang="en-GB" dirty="0"/>
          </a:p>
        </p:txBody>
      </p:sp>
    </p:spTree>
    <p:extLst>
      <p:ext uri="{BB962C8B-B14F-4D97-AF65-F5344CB8AC3E}">
        <p14:creationId xmlns:p14="http://schemas.microsoft.com/office/powerpoint/2010/main" val="605231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1.2. Naïve solution: Inverse filtering</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7</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pic>
        <p:nvPicPr>
          <p:cNvPr id="8" name="Picture 7">
            <a:extLst>
              <a:ext uri="{FF2B5EF4-FFF2-40B4-BE49-F238E27FC236}">
                <a16:creationId xmlns:a16="http://schemas.microsoft.com/office/drawing/2014/main" id="{CEA0D37F-DF4B-E52B-0FB0-B480E823CEEE}"/>
              </a:ext>
            </a:extLst>
          </p:cNvPr>
          <p:cNvPicPr>
            <a:picLocks noChangeAspect="1"/>
          </p:cNvPicPr>
          <p:nvPr/>
        </p:nvPicPr>
        <p:blipFill>
          <a:blip r:embed="rId3"/>
          <a:stretch>
            <a:fillRect/>
          </a:stretch>
        </p:blipFill>
        <p:spPr>
          <a:xfrm>
            <a:off x="1878806" y="986225"/>
            <a:ext cx="5778500" cy="520700"/>
          </a:xfrm>
          <a:prstGeom prst="rect">
            <a:avLst/>
          </a:prstGeom>
        </p:spPr>
      </p:pic>
      <p:pic>
        <p:nvPicPr>
          <p:cNvPr id="12" name="Picture 11" descr="A picture containing font, line, text, handwriting&#10;&#10;Description automatically generated">
            <a:extLst>
              <a:ext uri="{FF2B5EF4-FFF2-40B4-BE49-F238E27FC236}">
                <a16:creationId xmlns:a16="http://schemas.microsoft.com/office/drawing/2014/main" id="{4D85B52C-6E7E-5CDC-B000-1B4F1035F675}"/>
              </a:ext>
            </a:extLst>
          </p:cNvPr>
          <p:cNvPicPr>
            <a:picLocks noChangeAspect="1"/>
          </p:cNvPicPr>
          <p:nvPr/>
        </p:nvPicPr>
        <p:blipFill>
          <a:blip r:embed="rId4"/>
          <a:stretch>
            <a:fillRect/>
          </a:stretch>
        </p:blipFill>
        <p:spPr>
          <a:xfrm>
            <a:off x="2927764" y="2010093"/>
            <a:ext cx="3288472" cy="942202"/>
          </a:xfrm>
          <a:prstGeom prst="rect">
            <a:avLst/>
          </a:prstGeom>
        </p:spPr>
      </p:pic>
      <p:sp>
        <p:nvSpPr>
          <p:cNvPr id="13" name="Content Placeholder 4">
            <a:extLst>
              <a:ext uri="{FF2B5EF4-FFF2-40B4-BE49-F238E27FC236}">
                <a16:creationId xmlns:a16="http://schemas.microsoft.com/office/drawing/2014/main" id="{EEA8939E-68E7-8A38-B749-B52C7592F83D}"/>
              </a:ext>
            </a:extLst>
          </p:cNvPr>
          <p:cNvSpPr>
            <a:spLocks noGrp="1"/>
          </p:cNvSpPr>
          <p:nvPr>
            <p:ph sz="half" idx="1"/>
          </p:nvPr>
        </p:nvSpPr>
        <p:spPr>
          <a:xfrm>
            <a:off x="929516" y="2250484"/>
            <a:ext cx="7284968" cy="461419"/>
          </a:xfrm>
        </p:spPr>
        <p:txBody>
          <a:bodyPr>
            <a:normAutofit/>
          </a:bodyPr>
          <a:lstStyle/>
          <a:p>
            <a:r>
              <a:rPr lang="en-GB" dirty="0"/>
              <a:t>Inverse filter:</a:t>
            </a:r>
          </a:p>
          <a:p>
            <a:endParaRPr lang="en-GB" dirty="0"/>
          </a:p>
        </p:txBody>
      </p:sp>
      <p:sp>
        <p:nvSpPr>
          <p:cNvPr id="14" name="Content Placeholder 4">
            <a:extLst>
              <a:ext uri="{FF2B5EF4-FFF2-40B4-BE49-F238E27FC236}">
                <a16:creationId xmlns:a16="http://schemas.microsoft.com/office/drawing/2014/main" id="{E83E3259-A624-3136-750A-6E67CAD115AE}"/>
              </a:ext>
            </a:extLst>
          </p:cNvPr>
          <p:cNvSpPr txBox="1">
            <a:spLocks/>
          </p:cNvSpPr>
          <p:nvPr/>
        </p:nvSpPr>
        <p:spPr>
          <a:xfrm>
            <a:off x="929516" y="3440656"/>
            <a:ext cx="7284968" cy="461419"/>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t>Perfect restoration if no noise in ideal image (n=0)</a:t>
            </a:r>
          </a:p>
          <a:p>
            <a:endParaRPr lang="en-GB" dirty="0"/>
          </a:p>
        </p:txBody>
      </p:sp>
      <p:sp>
        <p:nvSpPr>
          <p:cNvPr id="15" name="Content Placeholder 4">
            <a:extLst>
              <a:ext uri="{FF2B5EF4-FFF2-40B4-BE49-F238E27FC236}">
                <a16:creationId xmlns:a16="http://schemas.microsoft.com/office/drawing/2014/main" id="{8D79C0FB-ABF5-AE64-B0AA-1423E50912C0}"/>
              </a:ext>
            </a:extLst>
          </p:cNvPr>
          <p:cNvSpPr txBox="1">
            <a:spLocks/>
          </p:cNvSpPr>
          <p:nvPr/>
        </p:nvSpPr>
        <p:spPr>
          <a:xfrm>
            <a:off x="904875" y="4254508"/>
            <a:ext cx="7284968" cy="461419"/>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t>If we have noise =&gt; noise will be boosted</a:t>
            </a:r>
          </a:p>
          <a:p>
            <a:endParaRPr lang="en-GB" dirty="0"/>
          </a:p>
        </p:txBody>
      </p:sp>
    </p:spTree>
    <p:extLst>
      <p:ext uri="{BB962C8B-B14F-4D97-AF65-F5344CB8AC3E}">
        <p14:creationId xmlns:p14="http://schemas.microsoft.com/office/powerpoint/2010/main" val="3288411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1.2. Wiener filtering</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8</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5" name="Content Placeholder 4">
            <a:extLst>
              <a:ext uri="{FF2B5EF4-FFF2-40B4-BE49-F238E27FC236}">
                <a16:creationId xmlns:a16="http://schemas.microsoft.com/office/drawing/2014/main" id="{4589D0B5-808C-469F-D18F-D79A5A59D1B3}"/>
              </a:ext>
            </a:extLst>
          </p:cNvPr>
          <p:cNvSpPr>
            <a:spLocks noGrp="1"/>
          </p:cNvSpPr>
          <p:nvPr>
            <p:ph sz="half" idx="1"/>
          </p:nvPr>
        </p:nvSpPr>
        <p:spPr>
          <a:xfrm>
            <a:off x="904875" y="747883"/>
            <a:ext cx="7563264" cy="861460"/>
          </a:xfrm>
        </p:spPr>
        <p:txBody>
          <a:bodyPr/>
          <a:lstStyle/>
          <a:p>
            <a:r>
              <a:rPr lang="en-GB" dirty="0"/>
              <a:t>Goal: find a filter that minimizes the quadratic error between the original image and the restored one.</a:t>
            </a:r>
            <a:endParaRPr lang="en-CH" dirty="0"/>
          </a:p>
        </p:txBody>
      </p:sp>
      <p:pic>
        <p:nvPicPr>
          <p:cNvPr id="3" name="Picture 2" descr="A picture containing font, typography, handwriting, calligraphy&#10;&#10;Description automatically generated">
            <a:extLst>
              <a:ext uri="{FF2B5EF4-FFF2-40B4-BE49-F238E27FC236}">
                <a16:creationId xmlns:a16="http://schemas.microsoft.com/office/drawing/2014/main" id="{E7D8CBCD-C683-016B-E837-7A03D9CD8A6D}"/>
              </a:ext>
            </a:extLst>
          </p:cNvPr>
          <p:cNvPicPr>
            <a:picLocks noChangeAspect="1"/>
          </p:cNvPicPr>
          <p:nvPr/>
        </p:nvPicPr>
        <p:blipFill>
          <a:blip r:embed="rId3"/>
          <a:stretch>
            <a:fillRect/>
          </a:stretch>
        </p:blipFill>
        <p:spPr>
          <a:xfrm>
            <a:off x="2823981" y="1339331"/>
            <a:ext cx="3496038" cy="819384"/>
          </a:xfrm>
          <a:prstGeom prst="rect">
            <a:avLst/>
          </a:prstGeom>
        </p:spPr>
      </p:pic>
      <p:sp>
        <p:nvSpPr>
          <p:cNvPr id="8" name="Content Placeholder 4">
            <a:extLst>
              <a:ext uri="{FF2B5EF4-FFF2-40B4-BE49-F238E27FC236}">
                <a16:creationId xmlns:a16="http://schemas.microsoft.com/office/drawing/2014/main" id="{5397580C-A799-80DF-077D-9DEB08E1C334}"/>
              </a:ext>
            </a:extLst>
          </p:cNvPr>
          <p:cNvSpPr txBox="1">
            <a:spLocks/>
          </p:cNvSpPr>
          <p:nvPr/>
        </p:nvSpPr>
        <p:spPr>
          <a:xfrm>
            <a:off x="904875" y="2071740"/>
            <a:ext cx="7563264" cy="861460"/>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t>To solve, take the first derivative with respect to hr and set to zero. Using FT, this leads to:</a:t>
            </a:r>
            <a:endParaRPr lang="en-CH" dirty="0"/>
          </a:p>
        </p:txBody>
      </p:sp>
      <p:sp>
        <p:nvSpPr>
          <p:cNvPr id="10" name="Content Placeholder 4">
            <a:extLst>
              <a:ext uri="{FF2B5EF4-FFF2-40B4-BE49-F238E27FC236}">
                <a16:creationId xmlns:a16="http://schemas.microsoft.com/office/drawing/2014/main" id="{447EFA42-4918-4D84-2748-1326F2475E25}"/>
              </a:ext>
            </a:extLst>
          </p:cNvPr>
          <p:cNvSpPr txBox="1">
            <a:spLocks/>
          </p:cNvSpPr>
          <p:nvPr/>
        </p:nvSpPr>
        <p:spPr>
          <a:xfrm>
            <a:off x="880924" y="3466438"/>
            <a:ext cx="7563264" cy="861460"/>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t>Then use Wiener-</a:t>
            </a:r>
            <a:r>
              <a:rPr lang="en-GB" dirty="0" err="1"/>
              <a:t>Kintchine</a:t>
            </a:r>
            <a:r>
              <a:rPr lang="en-GB" dirty="0"/>
              <a:t> theorems:</a:t>
            </a:r>
            <a:endParaRPr lang="en-CH" dirty="0"/>
          </a:p>
        </p:txBody>
      </p:sp>
      <p:pic>
        <p:nvPicPr>
          <p:cNvPr id="12" name="Picture 11" descr="A picture containing text, font, white, handwriting&#10;&#10;Description automatically generated">
            <a:extLst>
              <a:ext uri="{FF2B5EF4-FFF2-40B4-BE49-F238E27FC236}">
                <a16:creationId xmlns:a16="http://schemas.microsoft.com/office/drawing/2014/main" id="{47991F11-6850-2985-6B9E-89AE423126BF}"/>
              </a:ext>
            </a:extLst>
          </p:cNvPr>
          <p:cNvPicPr>
            <a:picLocks noChangeAspect="1"/>
          </p:cNvPicPr>
          <p:nvPr/>
        </p:nvPicPr>
        <p:blipFill rotWithShape="1">
          <a:blip r:embed="rId4"/>
          <a:srcRect b="57300"/>
          <a:stretch/>
        </p:blipFill>
        <p:spPr>
          <a:xfrm>
            <a:off x="1339056" y="2655296"/>
            <a:ext cx="3429000" cy="683279"/>
          </a:xfrm>
          <a:prstGeom prst="rect">
            <a:avLst/>
          </a:prstGeom>
        </p:spPr>
      </p:pic>
      <p:pic>
        <p:nvPicPr>
          <p:cNvPr id="13" name="Picture 12" descr="A picture containing text, font, white, handwriting&#10;&#10;Description automatically generated">
            <a:extLst>
              <a:ext uri="{FF2B5EF4-FFF2-40B4-BE49-F238E27FC236}">
                <a16:creationId xmlns:a16="http://schemas.microsoft.com/office/drawing/2014/main" id="{D4309DFA-3599-27D2-DBA8-ADB9BE3FA140}"/>
              </a:ext>
            </a:extLst>
          </p:cNvPr>
          <p:cNvPicPr>
            <a:picLocks noChangeAspect="1"/>
          </p:cNvPicPr>
          <p:nvPr/>
        </p:nvPicPr>
        <p:blipFill rotWithShape="1">
          <a:blip r:embed="rId4"/>
          <a:srcRect t="51644"/>
          <a:stretch/>
        </p:blipFill>
        <p:spPr>
          <a:xfrm>
            <a:off x="5015188" y="2610040"/>
            <a:ext cx="3429000" cy="773790"/>
          </a:xfrm>
          <a:prstGeom prst="rect">
            <a:avLst/>
          </a:prstGeom>
        </p:spPr>
      </p:pic>
      <p:sp>
        <p:nvSpPr>
          <p:cNvPr id="14" name="TextBox 13">
            <a:extLst>
              <a:ext uri="{FF2B5EF4-FFF2-40B4-BE49-F238E27FC236}">
                <a16:creationId xmlns:a16="http://schemas.microsoft.com/office/drawing/2014/main" id="{606D2BD2-DCC8-89B3-F573-BD7B2A63C7DB}"/>
              </a:ext>
            </a:extLst>
          </p:cNvPr>
          <p:cNvSpPr txBox="1"/>
          <p:nvPr/>
        </p:nvSpPr>
        <p:spPr>
          <a:xfrm>
            <a:off x="4087449" y="2783159"/>
            <a:ext cx="764640" cy="300082"/>
          </a:xfrm>
          <a:prstGeom prst="rect">
            <a:avLst/>
          </a:prstGeom>
          <a:noFill/>
        </p:spPr>
        <p:txBody>
          <a:bodyPr wrap="square" rtlCol="0">
            <a:spAutoFit/>
          </a:bodyPr>
          <a:lstStyle/>
          <a:p>
            <a:r>
              <a:rPr lang="en-GB" dirty="0"/>
              <a:t>W</a:t>
            </a:r>
            <a:r>
              <a:rPr lang="en-CH" dirty="0"/>
              <a:t>here:</a:t>
            </a:r>
          </a:p>
        </p:txBody>
      </p:sp>
      <p:pic>
        <p:nvPicPr>
          <p:cNvPr id="16" name="Picture 15">
            <a:extLst>
              <a:ext uri="{FF2B5EF4-FFF2-40B4-BE49-F238E27FC236}">
                <a16:creationId xmlns:a16="http://schemas.microsoft.com/office/drawing/2014/main" id="{0C27E3B5-2B1D-C827-2B8E-7D95644748ED}"/>
              </a:ext>
            </a:extLst>
          </p:cNvPr>
          <p:cNvPicPr>
            <a:picLocks noChangeAspect="1"/>
          </p:cNvPicPr>
          <p:nvPr/>
        </p:nvPicPr>
        <p:blipFill>
          <a:blip r:embed="rId5"/>
          <a:stretch>
            <a:fillRect/>
          </a:stretch>
        </p:blipFill>
        <p:spPr>
          <a:xfrm>
            <a:off x="975949" y="3954109"/>
            <a:ext cx="4076700" cy="342900"/>
          </a:xfrm>
          <a:prstGeom prst="rect">
            <a:avLst/>
          </a:prstGeom>
        </p:spPr>
      </p:pic>
      <p:pic>
        <p:nvPicPr>
          <p:cNvPr id="18" name="Picture 17">
            <a:extLst>
              <a:ext uri="{FF2B5EF4-FFF2-40B4-BE49-F238E27FC236}">
                <a16:creationId xmlns:a16="http://schemas.microsoft.com/office/drawing/2014/main" id="{72BD1691-1569-8F22-DAE5-202837C159E5}"/>
              </a:ext>
            </a:extLst>
          </p:cNvPr>
          <p:cNvPicPr>
            <a:picLocks noChangeAspect="1"/>
          </p:cNvPicPr>
          <p:nvPr/>
        </p:nvPicPr>
        <p:blipFill>
          <a:blip r:embed="rId6"/>
          <a:stretch>
            <a:fillRect/>
          </a:stretch>
        </p:blipFill>
        <p:spPr>
          <a:xfrm>
            <a:off x="975949" y="4508827"/>
            <a:ext cx="3111500" cy="304800"/>
          </a:xfrm>
          <a:prstGeom prst="rect">
            <a:avLst/>
          </a:prstGeom>
        </p:spPr>
      </p:pic>
      <p:pic>
        <p:nvPicPr>
          <p:cNvPr id="20" name="Picture 19" descr="A picture containing text, font, handwriting, line&#10;&#10;Description automatically generated">
            <a:extLst>
              <a:ext uri="{FF2B5EF4-FFF2-40B4-BE49-F238E27FC236}">
                <a16:creationId xmlns:a16="http://schemas.microsoft.com/office/drawing/2014/main" id="{1E314FD0-96F0-AD16-02AF-1C30F83BA5A4}"/>
              </a:ext>
            </a:extLst>
          </p:cNvPr>
          <p:cNvPicPr>
            <a:picLocks noChangeAspect="1"/>
          </p:cNvPicPr>
          <p:nvPr/>
        </p:nvPicPr>
        <p:blipFill>
          <a:blip r:embed="rId7"/>
          <a:stretch>
            <a:fillRect/>
          </a:stretch>
        </p:blipFill>
        <p:spPr>
          <a:xfrm>
            <a:off x="5410200" y="3757963"/>
            <a:ext cx="3733800" cy="1320800"/>
          </a:xfrm>
          <a:prstGeom prst="rect">
            <a:avLst/>
          </a:prstGeom>
        </p:spPr>
      </p:pic>
      <p:sp>
        <p:nvSpPr>
          <p:cNvPr id="21" name="Right Arrow 20">
            <a:extLst>
              <a:ext uri="{FF2B5EF4-FFF2-40B4-BE49-F238E27FC236}">
                <a16:creationId xmlns:a16="http://schemas.microsoft.com/office/drawing/2014/main" id="{F2B61DDA-2A38-6C96-455B-4375533E09F4}"/>
              </a:ext>
            </a:extLst>
          </p:cNvPr>
          <p:cNvSpPr/>
          <p:nvPr/>
        </p:nvSpPr>
        <p:spPr>
          <a:xfrm>
            <a:off x="5128592" y="4327898"/>
            <a:ext cx="367748" cy="242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65166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A5C954-4D50-5646-BD86-11914F923274}"/>
              </a:ext>
            </a:extLst>
          </p:cNvPr>
          <p:cNvSpPr>
            <a:spLocks noGrp="1"/>
          </p:cNvSpPr>
          <p:nvPr>
            <p:ph type="title"/>
          </p:nvPr>
        </p:nvSpPr>
        <p:spPr>
          <a:xfrm>
            <a:off x="904875" y="129600"/>
            <a:ext cx="7726363" cy="578279"/>
          </a:xfrm>
        </p:spPr>
        <p:txBody>
          <a:bodyPr>
            <a:normAutofit/>
          </a:bodyPr>
          <a:lstStyle/>
          <a:p>
            <a:r>
              <a:rPr lang="en-GB" dirty="0"/>
              <a:t>1.3. Object labelling</a:t>
            </a:r>
            <a:endParaRPr lang="fr-FR" dirty="0"/>
          </a:p>
        </p:txBody>
      </p:sp>
      <p:sp>
        <p:nvSpPr>
          <p:cNvPr id="6" name="Espace réservé du pied de page 5">
            <a:extLst>
              <a:ext uri="{FF2B5EF4-FFF2-40B4-BE49-F238E27FC236}">
                <a16:creationId xmlns:a16="http://schemas.microsoft.com/office/drawing/2014/main" id="{2FFD7E3D-018E-5540-8143-D52C4B40AD80}"/>
              </a:ext>
            </a:extLst>
          </p:cNvPr>
          <p:cNvSpPr>
            <a:spLocks noGrp="1"/>
          </p:cNvSpPr>
          <p:nvPr>
            <p:ph type="ftr" sz="quarter" idx="11"/>
          </p:nvPr>
        </p:nvSpPr>
        <p:spPr/>
        <p:txBody>
          <a:bodyPr/>
          <a:lstStyle/>
          <a:p>
            <a:r>
              <a:rPr lang="fr-FR" dirty="0"/>
              <a:t>Mery Tom   </a:t>
            </a:r>
          </a:p>
        </p:txBody>
      </p:sp>
      <p:sp>
        <p:nvSpPr>
          <p:cNvPr id="7" name="Espace réservé du numéro de diapositive 6">
            <a:extLst>
              <a:ext uri="{FF2B5EF4-FFF2-40B4-BE49-F238E27FC236}">
                <a16:creationId xmlns:a16="http://schemas.microsoft.com/office/drawing/2014/main" id="{D66594FF-570A-9347-A32A-D6F6024A87B3}"/>
              </a:ext>
            </a:extLst>
          </p:cNvPr>
          <p:cNvSpPr>
            <a:spLocks noGrp="1"/>
          </p:cNvSpPr>
          <p:nvPr>
            <p:ph type="sldNum" sz="quarter" idx="12"/>
          </p:nvPr>
        </p:nvSpPr>
        <p:spPr/>
        <p:txBody>
          <a:bodyPr/>
          <a:lstStyle/>
          <a:p>
            <a:fld id="{E1E1CD7C-2161-7D43-862E-CE4C333CD873}" type="slidenum">
              <a:rPr lang="fr-FR" smtClean="0"/>
              <a:pPr/>
              <a:t>9</a:t>
            </a:fld>
            <a:endParaRPr lang="fr-FR" dirty="0"/>
          </a:p>
        </p:txBody>
      </p:sp>
      <p:sp>
        <p:nvSpPr>
          <p:cNvPr id="9" name="Espace réservé de la date 4">
            <a:extLst>
              <a:ext uri="{FF2B5EF4-FFF2-40B4-BE49-F238E27FC236}">
                <a16:creationId xmlns:a16="http://schemas.microsoft.com/office/drawing/2014/main" id="{21604F11-F49D-2681-6237-337EE8445105}"/>
              </a:ext>
            </a:extLst>
          </p:cNvPr>
          <p:cNvSpPr>
            <a:spLocks noGrp="1"/>
          </p:cNvSpPr>
          <p:nvPr>
            <p:ph type="dt" sz="half" idx="10"/>
          </p:nvPr>
        </p:nvSpPr>
        <p:spPr>
          <a:xfrm rot="16200000">
            <a:off x="-1198585" y="2801280"/>
            <a:ext cx="3295396" cy="911524"/>
          </a:xfrm>
        </p:spPr>
        <p:txBody>
          <a:bodyPr/>
          <a:lstStyle/>
          <a:p>
            <a:r>
              <a:rPr lang="en-GB" dirty="0"/>
              <a:t>EE-451 - Image analysis and pattern recognition</a:t>
            </a:r>
            <a:br>
              <a:rPr lang="en-GB" dirty="0"/>
            </a:br>
            <a:r>
              <a:rPr lang="en-GB" dirty="0"/>
              <a:t>Interview exam</a:t>
            </a:r>
            <a:endParaRPr lang="fr-FR" dirty="0"/>
          </a:p>
        </p:txBody>
      </p:sp>
      <p:sp>
        <p:nvSpPr>
          <p:cNvPr id="5" name="Content Placeholder 4">
            <a:extLst>
              <a:ext uri="{FF2B5EF4-FFF2-40B4-BE49-F238E27FC236}">
                <a16:creationId xmlns:a16="http://schemas.microsoft.com/office/drawing/2014/main" id="{4589D0B5-808C-469F-D18F-D79A5A59D1B3}"/>
              </a:ext>
            </a:extLst>
          </p:cNvPr>
          <p:cNvSpPr>
            <a:spLocks noGrp="1"/>
          </p:cNvSpPr>
          <p:nvPr>
            <p:ph sz="half" idx="1"/>
          </p:nvPr>
        </p:nvSpPr>
        <p:spPr>
          <a:xfrm>
            <a:off x="1282561" y="848070"/>
            <a:ext cx="7434055" cy="4056669"/>
          </a:xfrm>
        </p:spPr>
        <p:txBody>
          <a:bodyPr>
            <a:normAutofit/>
          </a:bodyPr>
          <a:lstStyle/>
          <a:p>
            <a:r>
              <a:rPr lang="en-GB" dirty="0"/>
              <a:t>Object labelling: We want to give a label to objects (connected, coherent pixels) inside of an image.</a:t>
            </a:r>
          </a:p>
        </p:txBody>
      </p:sp>
      <p:pic>
        <p:nvPicPr>
          <p:cNvPr id="3" name="Picture 2" descr="A picture containing sketch, cartoon, tool, illustration&#10;&#10;Description automatically generated">
            <a:extLst>
              <a:ext uri="{FF2B5EF4-FFF2-40B4-BE49-F238E27FC236}">
                <a16:creationId xmlns:a16="http://schemas.microsoft.com/office/drawing/2014/main" id="{1F72DE94-9A08-94AB-A5D3-67EFC490E70F}"/>
              </a:ext>
            </a:extLst>
          </p:cNvPr>
          <p:cNvPicPr>
            <a:picLocks noChangeAspect="1"/>
          </p:cNvPicPr>
          <p:nvPr/>
        </p:nvPicPr>
        <p:blipFill>
          <a:blip r:embed="rId3"/>
          <a:stretch>
            <a:fillRect/>
          </a:stretch>
        </p:blipFill>
        <p:spPr>
          <a:xfrm>
            <a:off x="2238651" y="1599853"/>
            <a:ext cx="4666698" cy="3304886"/>
          </a:xfrm>
          <a:prstGeom prst="rect">
            <a:avLst/>
          </a:prstGeom>
        </p:spPr>
      </p:pic>
    </p:spTree>
    <p:extLst>
      <p:ext uri="{BB962C8B-B14F-4D97-AF65-F5344CB8AC3E}">
        <p14:creationId xmlns:p14="http://schemas.microsoft.com/office/powerpoint/2010/main" val="4265423801"/>
      </p:ext>
    </p:extLst>
  </p:cSld>
  <p:clrMapOvr>
    <a:masterClrMapping/>
  </p:clrMapOvr>
</p:sld>
</file>

<file path=ppt/theme/theme1.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_Beta2">
      <a:majorFont>
        <a:latin typeface="Franklin Gothic Demi Cond"/>
        <a:ea typeface=""/>
        <a:cs typeface=""/>
      </a:majorFont>
      <a:minorFont>
        <a:latin typeface="Aria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2" id="{6A525B41-3E68-491F-A6C9-0B15EA1321FE}" vid="{993E2952-EB5D-4425-8012-1B04381EBC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BFC127AB4946248A5685C1F92D54FFE" ma:contentTypeVersion="0" ma:contentTypeDescription="Crée un document." ma:contentTypeScope="" ma:versionID="ef3ff242486930b75c69099c0dd02c57">
  <xsd:schema xmlns:xsd="http://www.w3.org/2001/XMLSchema" xmlns:xs="http://www.w3.org/2001/XMLSchema" xmlns:p="http://schemas.microsoft.com/office/2006/metadata/properties" targetNamespace="http://schemas.microsoft.com/office/2006/metadata/properties" ma:root="true" ma:fieldsID="ab09c1ba23edfaa45a5e9d385267c9b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6205E9-12FC-4D6C-B0C7-1E9025EEB158}">
  <ds:schemaRefs>
    <ds:schemaRef ds:uri="http://schemas.microsoft.com/sharepoint/v3/contenttype/forms"/>
  </ds:schemaRefs>
</ds:datastoreItem>
</file>

<file path=customXml/itemProps2.xml><?xml version="1.0" encoding="utf-8"?>
<ds:datastoreItem xmlns:ds="http://schemas.openxmlformats.org/officeDocument/2006/customXml" ds:itemID="{348A6C70-7FF5-480A-B09B-7D0A19B2F43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F8CE09B-89B1-4B5D-BED2-87C84F0777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Thème Office</Template>
  <TotalTime>6598</TotalTime>
  <Words>4333</Words>
  <Application>Microsoft Macintosh PowerPoint</Application>
  <PresentationFormat>On-screen Show (16:9)</PresentationFormat>
  <Paragraphs>459</Paragraphs>
  <Slides>45</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Franklin Gothic Demi Cond</vt:lpstr>
      <vt:lpstr>Wingdings</vt:lpstr>
      <vt:lpstr>Thème Office</vt:lpstr>
      <vt:lpstr>EE-451 - Image analysis and pattern recognition Interview exam</vt:lpstr>
      <vt:lpstr>Part 1: </vt:lpstr>
      <vt:lpstr>1.1. Geometrical transformations</vt:lpstr>
      <vt:lpstr>1.1. Translation of a non-integer number of pixels</vt:lpstr>
      <vt:lpstr>1.2. Image restoration</vt:lpstr>
      <vt:lpstr>1.2. Mathematical formulation</vt:lpstr>
      <vt:lpstr>1.2. Naïve solution: Inverse filtering</vt:lpstr>
      <vt:lpstr>1.2. Wiener filtering</vt:lpstr>
      <vt:lpstr>1.3. Object labelling</vt:lpstr>
      <vt:lpstr>1.3. Region growing</vt:lpstr>
      <vt:lpstr>1.4. Edge detection</vt:lpstr>
      <vt:lpstr>1.4. 1st derivative methods</vt:lpstr>
      <vt:lpstr>1.4. 2nd derivative methods</vt:lpstr>
      <vt:lpstr>1.5. Binary mathematical morphology</vt:lpstr>
      <vt:lpstr>1.5. Dilation &amp; Erosion</vt:lpstr>
      <vt:lpstr>1.5. Opening &amp; Closing</vt:lpstr>
      <vt:lpstr>1.5. Properties</vt:lpstr>
      <vt:lpstr>1.6. Fourier descriptors</vt:lpstr>
      <vt:lpstr>1.6. Fourier descriptors</vt:lpstr>
      <vt:lpstr>1.6. Fourier descriptors</vt:lpstr>
      <vt:lpstr>1.6. Properties</vt:lpstr>
      <vt:lpstr>1.7. Freeman code</vt:lpstr>
      <vt:lpstr>1.7. Edition distance</vt:lpstr>
      <vt:lpstr>1.7. Fisher-Wagner algorithm</vt:lpstr>
      <vt:lpstr>1.8. Morphological skeleton</vt:lpstr>
      <vt:lpstr>1.9. Bayesian classifier</vt:lpstr>
      <vt:lpstr>1.9. Bayesian classifier</vt:lpstr>
      <vt:lpstr>1.9. 1D example</vt:lpstr>
      <vt:lpstr>1.9. Gaussian assumption</vt:lpstr>
      <vt:lpstr>Part 2: </vt:lpstr>
      <vt:lpstr>2.1. Median filter</vt:lpstr>
      <vt:lpstr>2.2. Laplacian of Gaussian</vt:lpstr>
      <vt:lpstr>2.3. Axes of inertia of a binary object</vt:lpstr>
      <vt:lpstr>2.3. Axes of inertia of a binary object</vt:lpstr>
      <vt:lpstr>2.4. Euclidean distance classifier</vt:lpstr>
      <vt:lpstr>2.5. Mahalanobis distance classifier</vt:lpstr>
      <vt:lpstr>2.5. Euclidian vs Mahalanobis</vt:lpstr>
      <vt:lpstr>2.6. K-NN classifier</vt:lpstr>
      <vt:lpstr>2.7. Perceptron = Linear classifier</vt:lpstr>
      <vt:lpstr>2.7. Perceptron</vt:lpstr>
      <vt:lpstr>2.8. Multi-layer perceptron</vt:lpstr>
      <vt:lpstr>2.8. Multi-layer perceptron</vt:lpstr>
      <vt:lpstr>2.8. Multi-layer perceptron</vt:lpstr>
      <vt:lpstr>2.9. Supervised and non-supervised classification</vt:lpstr>
      <vt:lpstr>2.10. Non-supervised classification and k-means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EPFL</dc:title>
  <dc:creator>Utilisateur Microsoft Office</dc:creator>
  <cp:lastModifiedBy>Mery Tom Louis</cp:lastModifiedBy>
  <cp:revision>171</cp:revision>
  <dcterms:created xsi:type="dcterms:W3CDTF">2019-04-02T06:24:35Z</dcterms:created>
  <dcterms:modified xsi:type="dcterms:W3CDTF">2023-05-15T13:42:38Z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0x0101001BFC127AB4946248A5685C1F92D54FFE</vt:lpwstr>
  </property>
</Properties>
</file>